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81" r:id="rId9"/>
    <p:sldId id="265" r:id="rId10"/>
    <p:sldId id="264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9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99FF"/>
    <a:srgbClr val="33CCFF"/>
    <a:srgbClr val="CC6600"/>
    <a:srgbClr val="DDDDDD"/>
    <a:srgbClr val="EAEAEA"/>
    <a:srgbClr val="CCCC00"/>
    <a:srgbClr val="003366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79" autoAdjust="0"/>
    <p:restoredTop sz="86403" autoAdjust="0"/>
  </p:normalViewPr>
  <p:slideViewPr>
    <p:cSldViewPr>
      <p:cViewPr>
        <p:scale>
          <a:sx n="80" d="100"/>
          <a:sy n="80" d="100"/>
        </p:scale>
        <p:origin x="-372" y="-192"/>
      </p:cViewPr>
      <p:guideLst>
        <p:guide orient="horz" pos="1728"/>
        <p:guide pos="2880"/>
      </p:guideLst>
    </p:cSldViewPr>
  </p:slideViewPr>
  <p:outlineViewPr>
    <p:cViewPr>
      <p:scale>
        <a:sx n="33" d="100"/>
        <a:sy n="33" d="100"/>
      </p:scale>
      <p:origin x="0" y="184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3B1D158-C781-4C55-A813-50F5AC86AB0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980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B1D158-C781-4C55-A813-50F5AC86AB0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947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8A6799-39FE-4E96-A3C5-3BCA6FE0B40A}" type="slidenum">
              <a:rPr lang="en-US"/>
              <a:pPr/>
              <a:t>13</a:t>
            </a:fld>
            <a:endParaRPr lang="en-US"/>
          </a:p>
        </p:txBody>
      </p:sp>
      <p:sp>
        <p:nvSpPr>
          <p:cNvPr id="1172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2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CCB6734-BB8A-42C8-8A6D-61DF1CC39148}" type="slidenum">
              <a:rPr lang="en-US"/>
              <a:pPr/>
              <a:t>14</a:t>
            </a:fld>
            <a:endParaRPr lang="en-US"/>
          </a:p>
        </p:txBody>
      </p:sp>
      <p:sp>
        <p:nvSpPr>
          <p:cNvPr id="1197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7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CCF97A-8931-4041-9F16-BCB004FFA37C}" type="slidenum">
              <a:rPr lang="en-US"/>
              <a:pPr/>
              <a:t>15</a:t>
            </a:fld>
            <a:endParaRPr lang="en-US"/>
          </a:p>
        </p:txBody>
      </p:sp>
      <p:sp>
        <p:nvSpPr>
          <p:cNvPr id="1190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0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A80956-65F5-4056-AE9D-1081C82E3268}" type="slidenum">
              <a:rPr lang="en-US"/>
              <a:pPr/>
              <a:t>16</a:t>
            </a:fld>
            <a:endParaRPr lang="en-US"/>
          </a:p>
        </p:txBody>
      </p:sp>
      <p:sp>
        <p:nvSpPr>
          <p:cNvPr id="1176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6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F13FD7-9E0D-41B1-91B5-DE88115340F6}" type="slidenum">
              <a:rPr lang="en-US"/>
              <a:pPr/>
              <a:t>17</a:t>
            </a:fld>
            <a:endParaRPr lang="en-US"/>
          </a:p>
        </p:txBody>
      </p:sp>
      <p:sp>
        <p:nvSpPr>
          <p:cNvPr id="1178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8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4AFD78-C2F9-48C4-B947-01E5DE173B64}" type="slidenum">
              <a:rPr lang="en-US"/>
              <a:pPr/>
              <a:t>18</a:t>
            </a:fld>
            <a:endParaRPr lang="en-US"/>
          </a:p>
        </p:txBody>
      </p:sp>
      <p:sp>
        <p:nvSpPr>
          <p:cNvPr id="1180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0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92ED88-3162-49E7-82E0-026B0B22D6B0}" type="slidenum">
              <a:rPr lang="en-US"/>
              <a:pPr/>
              <a:t>19</a:t>
            </a:fld>
            <a:endParaRPr lang="en-US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675196-303A-4FA3-B93F-76DD3D6EB081}" type="slidenum">
              <a:rPr lang="en-US"/>
              <a:pPr/>
              <a:t>20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BF4CD99-C010-4A0A-AF7B-1F5F3AF2F60F}" type="slidenum">
              <a:rPr lang="en-US"/>
              <a:pPr/>
              <a:t>21</a:t>
            </a:fld>
            <a:endParaRPr lang="en-US"/>
          </a:p>
        </p:txBody>
      </p:sp>
      <p:sp>
        <p:nvSpPr>
          <p:cNvPr id="1182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2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85E311-6512-4AB2-A9F5-FAC2780E5422}" type="slidenum">
              <a:rPr lang="en-US"/>
              <a:pPr/>
              <a:t>22</a:t>
            </a:fld>
            <a:endParaRPr lang="en-US"/>
          </a:p>
        </p:txBody>
      </p:sp>
      <p:sp>
        <p:nvSpPr>
          <p:cNvPr id="1184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4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60A748-80E2-451C-BAFF-26FC081671E6}" type="slidenum">
              <a:rPr lang="en-US"/>
              <a:pPr/>
              <a:t>4</a:t>
            </a:fld>
            <a:endParaRPr lang="en-US"/>
          </a:p>
        </p:txBody>
      </p:sp>
      <p:sp>
        <p:nvSpPr>
          <p:cNvPr id="1154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4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F658BD-D127-4939-A2E8-9BF1B98EAAAE}" type="slidenum">
              <a:rPr lang="en-US"/>
              <a:pPr/>
              <a:t>23</a:t>
            </a:fld>
            <a:endParaRPr lang="en-US"/>
          </a:p>
        </p:txBody>
      </p:sp>
      <p:sp>
        <p:nvSpPr>
          <p:cNvPr id="1186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6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2EBF36-4BD3-4AD0-B6D9-0F19EE2F39B4}" type="slidenum">
              <a:rPr lang="en-US"/>
              <a:pPr/>
              <a:t>24</a:t>
            </a:fld>
            <a:endParaRPr lang="en-US"/>
          </a:p>
        </p:txBody>
      </p:sp>
      <p:sp>
        <p:nvSpPr>
          <p:cNvPr id="1188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8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B4A50F-05CD-4B93-91F9-12944E6EA8E4}" type="slidenum">
              <a:rPr lang="en-US"/>
              <a:pPr/>
              <a:t>25</a:t>
            </a:fld>
            <a:endParaRPr lang="en-US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79B695-A3EC-4845-A9FC-E30E73CC998E}" type="slidenum">
              <a:rPr lang="en-US"/>
              <a:pPr/>
              <a:t>5</a:t>
            </a:fld>
            <a:endParaRPr lang="en-US"/>
          </a:p>
        </p:txBody>
      </p:sp>
      <p:sp>
        <p:nvSpPr>
          <p:cNvPr id="1160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0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177E9C-F907-4C5A-B1B0-1332D75EE666}" type="slidenum">
              <a:rPr lang="en-US"/>
              <a:pPr/>
              <a:t>6</a:t>
            </a:fld>
            <a:endParaRPr lang="en-US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CCD864-BADD-46F0-B21B-3C269E334F01}" type="slidenum">
              <a:rPr lang="en-US"/>
              <a:pPr/>
              <a:t>7</a:t>
            </a:fld>
            <a:endParaRPr lang="en-US"/>
          </a:p>
        </p:txBody>
      </p:sp>
      <p:sp>
        <p:nvSpPr>
          <p:cNvPr id="195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736459-80C1-4115-A967-47BC41F4ABA3}" type="slidenum">
              <a:rPr lang="en-US"/>
              <a:pPr/>
              <a:t>9</a:t>
            </a:fld>
            <a:endParaRPr lang="en-US"/>
          </a:p>
        </p:txBody>
      </p:sp>
      <p:sp>
        <p:nvSpPr>
          <p:cNvPr id="1162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2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4617D5-3A5F-4C21-B566-22B2D880E559}" type="slidenum">
              <a:rPr lang="en-US"/>
              <a:pPr/>
              <a:t>10</a:t>
            </a:fld>
            <a:endParaRPr lang="en-US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4EB02C-59A4-418B-9EE0-D6B1C7AEE386}" type="slidenum">
              <a:rPr lang="en-US"/>
              <a:pPr/>
              <a:t>11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BCAFB6-E8F5-4694-AD25-E3153AF31204}" type="slidenum">
              <a:rPr lang="en-US"/>
              <a:pPr/>
              <a:t>12</a:t>
            </a:fld>
            <a:endParaRPr lang="en-US"/>
          </a:p>
        </p:txBody>
      </p:sp>
      <p:sp>
        <p:nvSpPr>
          <p:cNvPr id="1170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0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>
  <p:cSld name="Title Slide">
    <p:bg>
      <p:bgPr>
        <a:gradFill>
          <a:gsLst>
            <a:gs pos="32000">
              <a:schemeClr val="accent6">
                <a:lumMod val="50000"/>
                <a:lumOff val="50000"/>
              </a:schemeClr>
            </a:gs>
            <a:gs pos="0">
              <a:schemeClr val="accent6">
                <a:lumMod val="50000"/>
              </a:schemeClr>
            </a:gs>
            <a:gs pos="70000">
              <a:schemeClr val="accent6">
                <a:lumMod val="50000"/>
                <a:lumOff val="50000"/>
              </a:schemeClr>
            </a:gs>
            <a:gs pos="94000">
              <a:schemeClr val="accent6">
                <a:lumMod val="10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5105400" y="3048000"/>
            <a:ext cx="3581400" cy="519113"/>
          </a:xfrm>
          <a:noFill/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20" bIns="45720" anchor="t"/>
          <a:lstStyle>
            <a:lvl1pPr marL="0">
              <a:spcBef>
                <a:spcPct val="50000"/>
              </a:spcBef>
              <a:defRPr sz="2800">
                <a:solidFill>
                  <a:srgbClr val="F8F8F8"/>
                </a:solidFill>
                <a:effectLst/>
              </a:defRPr>
            </a:lvl1pPr>
          </a:lstStyle>
          <a:p>
            <a:pPr lvl="0"/>
            <a:r>
              <a:rPr lang="en-US" noProof="0" dirty="0" smtClean="0"/>
              <a:t>Click to edit Master 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>
          <a:xfrm>
            <a:off x="4876801" y="6172200"/>
            <a:ext cx="4190999" cy="461665"/>
          </a:xfr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algn="l">
              <a:defRPr lang="en-US" sz="800" baseline="0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080" name="Text Box 8"/>
          <p:cNvSpPr txBox="1">
            <a:spLocks noChangeArrowheads="1"/>
          </p:cNvSpPr>
          <p:nvPr userDrawn="1"/>
        </p:nvSpPr>
        <p:spPr bwMode="auto">
          <a:xfrm>
            <a:off x="6705600" y="5943600"/>
            <a:ext cx="2362200" cy="215444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800" dirty="0">
                <a:solidFill>
                  <a:schemeClr val="bg1"/>
                </a:solidFill>
              </a:rPr>
              <a:t>PowerPoint Presentation by Charlie </a:t>
            </a:r>
            <a:r>
              <a:rPr lang="en-US" sz="800" dirty="0" smtClean="0">
                <a:solidFill>
                  <a:schemeClr val="bg1"/>
                </a:solidFill>
              </a:rPr>
              <a:t>Cook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3091" name="Rectangle 19"/>
          <p:cNvSpPr>
            <a:spLocks noChangeArrowheads="1"/>
          </p:cNvSpPr>
          <p:nvPr userDrawn="1"/>
        </p:nvSpPr>
        <p:spPr bwMode="auto">
          <a:xfrm>
            <a:off x="5105400" y="990600"/>
            <a:ext cx="3200400" cy="95410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dirty="0">
                <a:solidFill>
                  <a:srgbClr val="C0C0C0"/>
                </a:solidFill>
              </a:rPr>
              <a:t>Part </a:t>
            </a:r>
            <a:r>
              <a:rPr lang="en-US" sz="2000" dirty="0" smtClean="0">
                <a:solidFill>
                  <a:srgbClr val="C0C0C0"/>
                </a:solidFill>
              </a:rPr>
              <a:t>IV</a:t>
            </a:r>
            <a:r>
              <a:rPr lang="en-US" sz="3200" baseline="-6000" dirty="0">
                <a:solidFill>
                  <a:srgbClr val="B2B2B2"/>
                </a:solidFill>
              </a:rPr>
              <a:t/>
            </a:r>
            <a:br>
              <a:rPr lang="en-US" sz="3200" baseline="-6000" dirty="0">
                <a:solidFill>
                  <a:srgbClr val="B2B2B2"/>
                </a:solidFill>
              </a:rPr>
            </a:br>
            <a:r>
              <a:rPr lang="en-US" sz="1800" dirty="0" smtClean="0">
                <a:solidFill>
                  <a:schemeClr val="bg1"/>
                </a:solidFill>
                <a:latin typeface="Tahoma" pitchFamily="34" charset="0"/>
              </a:rPr>
              <a:t>Growth Strategies for Entrepreneurial</a:t>
            </a:r>
            <a:r>
              <a:rPr lang="en-US" sz="1800" baseline="0" dirty="0" smtClean="0">
                <a:solidFill>
                  <a:schemeClr val="bg1"/>
                </a:solidFill>
                <a:latin typeface="Tahoma" pitchFamily="34" charset="0"/>
              </a:rPr>
              <a:t> Ventures</a:t>
            </a:r>
            <a:endParaRPr lang="en-US" sz="1800" dirty="0">
              <a:solidFill>
                <a:schemeClr val="bg1"/>
              </a:solidFill>
              <a:latin typeface="Tahoma" pitchFamily="34" charset="0"/>
            </a:endParaRPr>
          </a:p>
        </p:txBody>
      </p:sp>
      <p:pic>
        <p:nvPicPr>
          <p:cNvPr id="3126" name="Picture 54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73" y="0"/>
            <a:ext cx="4813228" cy="6159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51"/>
          <p:cNvSpPr>
            <a:spLocks noChangeArrowheads="1"/>
          </p:cNvSpPr>
          <p:nvPr userDrawn="1"/>
        </p:nvSpPr>
        <p:spPr bwMode="auto">
          <a:xfrm>
            <a:off x="5105400" y="2362200"/>
            <a:ext cx="2209800" cy="543739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en-US" sz="1400" b="1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C h a p t e r</a:t>
            </a:r>
            <a:r>
              <a:rPr lang="en-US" sz="14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aseline="-10000" dirty="0" smtClean="0">
                <a:solidFill>
                  <a:srgbClr val="C0C0C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en-US" sz="3600" baseline="-10000" dirty="0">
              <a:solidFill>
                <a:srgbClr val="C0C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36063" cy="723275"/>
          </a:xfrm>
          <a:solidFill>
            <a:srgbClr val="0099FF"/>
          </a:solidFill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156F8987-C48D-417D-AE86-78121009D98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5132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13" y="309082"/>
            <a:ext cx="912495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7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219200"/>
            <a:ext cx="4038600" cy="5105400"/>
          </a:xfrm>
        </p:spPr>
        <p:txBody>
          <a:bodyPr/>
          <a:lstStyle>
            <a:lvl1pPr>
              <a:defRPr sz="2800" b="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8105C06C-4EDE-43D4-82B9-BB0630B55DC9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095781"/>
      </p:ext>
    </p:extLst>
  </p:cSld>
  <p:clrMapOvr>
    <a:masterClrMapping/>
  </p:clrMapOvr>
  <p:transition spd="slow">
    <p:cut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84500"/>
            <a:ext cx="82296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 b="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A066A2FD-288C-470D-A1B2-2086F2CEDC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539627"/>
      </p:ext>
    </p:extLst>
  </p:cSld>
  <p:clrMapOvr>
    <a:masterClrMapping/>
  </p:clrMapOvr>
  <p:transition spd="slow">
    <p:cut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082"/>
            <a:ext cx="9144000" cy="723275"/>
          </a:xfr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467DFD78-64C8-4D9C-B2D1-5BB4064A556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39409"/>
      </p:ext>
    </p:extLst>
  </p:cSld>
  <p:clrMapOvr>
    <a:masterClrMapping/>
  </p:clrMapOvr>
  <p:transition spd="slow">
    <p:cut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lang="en-US" sz="800" smtClean="0"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1–</a:t>
            </a:r>
            <a:fld id="{5449EAA3-9B28-4735-9435-BD678C59D7B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03296"/>
      </p:ext>
    </p:extLst>
  </p:cSld>
  <p:clrMapOvr>
    <a:masterClrMapping/>
  </p:clrMapOvr>
  <p:transition spd="slow">
    <p:cut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 descr="Slideheader01"/>
          <p:cNvSpPr>
            <a:spLocks noGrp="1" noChangeArrowheads="1"/>
          </p:cNvSpPr>
          <p:nvPr>
            <p:ph type="title"/>
          </p:nvPr>
        </p:nvSpPr>
        <p:spPr bwMode="blackWhite">
          <a:xfrm>
            <a:off x="0" y="309082"/>
            <a:ext cx="9144000" cy="723275"/>
          </a:xfrm>
          <a:prstGeom prst="rect">
            <a:avLst/>
          </a:prstGeom>
          <a:solidFill>
            <a:srgbClr val="00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3366C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13716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47675" y="1219200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6324600"/>
            <a:ext cx="6629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lang="en-US" sz="800" smtClean="0">
                <a:solidFill>
                  <a:schemeClr val="bg2"/>
                </a:solidFill>
                <a:effectLst/>
              </a:defRPr>
            </a:lvl1pPr>
          </a:lstStyle>
          <a:p>
            <a:r>
              <a:rPr lang="en-US" dirty="0" smtClean="0"/>
              <a:t>© 2017 Cengage Learning. All Rights Reserved. May not be copied, scanned, or duplicated, in whole or in part, except for use as permitted in a license distributed with a certain product or service or otherwise on a password-protected website for classroom use. 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1875" y="6477000"/>
            <a:ext cx="1295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>
              <a:defRPr b="1">
                <a:solidFill>
                  <a:srgbClr val="0099CC"/>
                </a:solidFill>
                <a:cs typeface="Times New Roman" pitchFamily="18" charset="0"/>
              </a:defRPr>
            </a:lvl1pPr>
          </a:lstStyle>
          <a:p>
            <a:r>
              <a:rPr lang="en-US" dirty="0" smtClean="0"/>
              <a:t>1–</a:t>
            </a:r>
            <a:fld id="{8C9EAC4D-9B0D-4346-B6FA-F1AD9777C9E4}" type="slidenum">
              <a:rPr lang="en-US" smtClean="0">
                <a:cs typeface="+mn-cs"/>
              </a:rPr>
              <a:pPr/>
              <a:t>‹#›</a:t>
            </a:fld>
            <a:endParaRPr lang="en-US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1000"/>
                        <p:tgtEl>
                          <p:spTgt spid="10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dt="0"/>
  <p:txStyles>
    <p:titleStyle>
      <a:lvl1pPr marL="514350" algn="l" rtl="0" eaLnBrk="1" fontAlgn="base" hangingPunct="1">
        <a:spcBef>
          <a:spcPct val="0"/>
        </a:spcBef>
        <a:spcAft>
          <a:spcPct val="0"/>
        </a:spcAft>
        <a:defRPr lang="en-US" sz="3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2pPr>
      <a:lvl3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3pPr>
      <a:lvl4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4pPr>
      <a:lvl5pPr marL="5143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5pPr>
      <a:lvl6pPr marL="9715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6pPr>
      <a:lvl7pPr marL="14287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7pPr>
      <a:lvl8pPr marL="18859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8pPr>
      <a:lvl9pPr marL="234315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36699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0"/>
        </a:defRPr>
      </a:lvl9pPr>
    </p:titleStyle>
    <p:bodyStyle>
      <a:lvl1pPr marL="231775" indent="-231775" algn="l" rtl="0" eaLnBrk="1" fontAlgn="base" hangingPunct="1">
        <a:spcBef>
          <a:spcPct val="20000"/>
        </a:spcBef>
        <a:spcAft>
          <a:spcPct val="0"/>
        </a:spcAft>
        <a:buClr>
          <a:srgbClr val="336699"/>
        </a:buClr>
        <a:buSzPct val="85000"/>
        <a:buChar char="•"/>
        <a:defRPr sz="2800" b="1">
          <a:solidFill>
            <a:srgbClr val="336699"/>
          </a:solidFill>
          <a:effectLst/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8975" indent="-287338" algn="l" rtl="0" eaLnBrk="1" fontAlgn="base" hangingPunct="1">
        <a:spcBef>
          <a:spcPct val="20000"/>
        </a:spcBef>
        <a:spcAft>
          <a:spcPct val="0"/>
        </a:spcAft>
        <a:buSzPct val="80000"/>
        <a:buFont typeface="Wingdings" pitchFamily="2" charset="2"/>
        <a:buChar char="Ø"/>
        <a:defRPr sz="2400">
          <a:solidFill>
            <a:srgbClr val="996600"/>
          </a:solidFill>
          <a:effectLst/>
          <a:latin typeface="Arial" charset="0"/>
        </a:defRPr>
      </a:lvl2pPr>
      <a:lvl3pPr marL="1082675" indent="-223838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rgbClr val="CC6600"/>
          </a:solidFill>
          <a:effectLst/>
          <a:latin typeface="Arial" charset="0"/>
        </a:defRPr>
      </a:lvl3pPr>
      <a:lvl4pPr marL="1539875" indent="-22383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/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0">
          <a:solidFill>
            <a:schemeClr val="tx1"/>
          </a:solidFill>
          <a:effectLst/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29200" y="3048000"/>
            <a:ext cx="4038600" cy="1384995"/>
          </a:xfrm>
        </p:spPr>
        <p:txBody>
          <a:bodyPr/>
          <a:lstStyle/>
          <a:p>
            <a:r>
              <a:rPr lang="en-US" dirty="0" smtClean="0"/>
              <a:t>Harvesting the Entrepreneurial </a:t>
            </a:r>
            <a:br>
              <a:rPr lang="en-US" dirty="0" smtClean="0"/>
            </a:br>
            <a:r>
              <a:rPr lang="en-US" dirty="0" smtClean="0"/>
              <a:t>Venture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876801" y="6367046"/>
            <a:ext cx="4190999" cy="338554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</p:spTree>
    <p:extLst>
      <p:ext uri="{BB962C8B-B14F-4D97-AF65-F5344CB8AC3E}">
        <p14:creationId xmlns:p14="http://schemas.microsoft.com/office/powerpoint/2010/main" val="561166038"/>
      </p:ext>
    </p:extLst>
  </p:cSld>
  <p:clrMapOvr>
    <a:masterClrMapping/>
  </p:clrMapOvr>
  <p:transition spd="slow">
    <p:cut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15.2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Sustainable Family Business Model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8FCD4B5E-4211-43F8-8995-9BC63583BAC9}" type="slidenum">
              <a:rPr lang="en-US"/>
              <a:pPr/>
              <a:t>10</a:t>
            </a:fld>
            <a:endParaRPr lang="en-US"/>
          </a:p>
        </p:txBody>
      </p:sp>
      <p:sp>
        <p:nvSpPr>
          <p:cNvPr id="247811" name="Rectangle 3"/>
          <p:cNvSpPr>
            <a:spLocks noChangeArrowheads="1"/>
          </p:cNvSpPr>
          <p:nvPr/>
        </p:nvSpPr>
        <p:spPr bwMode="auto">
          <a:xfrm>
            <a:off x="369888" y="6096000"/>
            <a:ext cx="84693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 </a:t>
            </a:r>
            <a:r>
              <a:rPr lang="en-US" sz="800" dirty="0">
                <a:solidFill>
                  <a:srgbClr val="0099CC"/>
                </a:solidFill>
              </a:rPr>
              <a:t>Kathryn Stafford, Karen A. Duncan, Sharon Dane, Mary Winter, “A Research Model of Sustainable Family Business,” </a:t>
            </a:r>
            <a:r>
              <a:rPr lang="en-US" sz="800" i="1" dirty="0">
                <a:solidFill>
                  <a:srgbClr val="0099CC"/>
                </a:solidFill>
              </a:rPr>
              <a:t>Family Business Review</a:t>
            </a:r>
            <a:r>
              <a:rPr lang="en-US" sz="800" dirty="0" smtClean="0">
                <a:solidFill>
                  <a:srgbClr val="0099CC"/>
                </a:solidFill>
              </a:rPr>
              <a:t> 12, no. 3 (</a:t>
            </a:r>
            <a:r>
              <a:rPr lang="en-US" sz="800" dirty="0">
                <a:solidFill>
                  <a:srgbClr val="0099CC"/>
                </a:solidFill>
              </a:rPr>
              <a:t>September 1999): 197–208.</a:t>
            </a:r>
          </a:p>
        </p:txBody>
      </p:sp>
      <p:pic>
        <p:nvPicPr>
          <p:cNvPr id="247812" name="Picture 4" descr="15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66800"/>
            <a:ext cx="6118225" cy="4975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50848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47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15.2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Comparison of Entry Strategies for Succession in Family Business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2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5275FB39-0BDB-4F20-9C8B-C09E0FE7D735}" type="slidenum">
              <a:rPr lang="en-US"/>
              <a:pPr/>
              <a:t>11</a:t>
            </a:fld>
            <a:endParaRPr lang="en-US"/>
          </a:p>
        </p:txBody>
      </p:sp>
      <p:sp>
        <p:nvSpPr>
          <p:cNvPr id="274435" name="Rectangle 3"/>
          <p:cNvSpPr>
            <a:spLocks noChangeArrowheads="1"/>
          </p:cNvSpPr>
          <p:nvPr/>
        </p:nvSpPr>
        <p:spPr bwMode="auto">
          <a:xfrm>
            <a:off x="336550" y="6096000"/>
            <a:ext cx="85788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Jeffrey A. </a:t>
            </a:r>
            <a:r>
              <a:rPr lang="en-US" sz="800" dirty="0" err="1">
                <a:solidFill>
                  <a:srgbClr val="0099CC"/>
                </a:solidFill>
              </a:rPr>
              <a:t>Barach</a:t>
            </a:r>
            <a:r>
              <a:rPr lang="en-US" sz="800" dirty="0">
                <a:solidFill>
                  <a:srgbClr val="0099CC"/>
                </a:solidFill>
              </a:rPr>
              <a:t>, Joseph </a:t>
            </a:r>
            <a:r>
              <a:rPr lang="en-US" sz="800" dirty="0" err="1">
                <a:solidFill>
                  <a:srgbClr val="0099CC"/>
                </a:solidFill>
              </a:rPr>
              <a:t>Ganitsky</a:t>
            </a:r>
            <a:r>
              <a:rPr lang="en-US" sz="800" dirty="0">
                <a:solidFill>
                  <a:srgbClr val="0099CC"/>
                </a:solidFill>
              </a:rPr>
              <a:t>, James A. Carson, and Benjamin A. </a:t>
            </a:r>
            <a:r>
              <a:rPr lang="en-US" sz="800" dirty="0" err="1">
                <a:solidFill>
                  <a:srgbClr val="0099CC"/>
                </a:solidFill>
              </a:rPr>
              <a:t>Doochin</a:t>
            </a:r>
            <a:r>
              <a:rPr lang="en-US" sz="800" dirty="0">
                <a:solidFill>
                  <a:srgbClr val="0099CC"/>
                </a:solidFill>
              </a:rPr>
              <a:t>, “Entry of the Next Generation: Strategic Challenge for Family Firms,”</a:t>
            </a:r>
            <a:r>
              <a:rPr lang="en-US" sz="800" i="1" dirty="0">
                <a:solidFill>
                  <a:srgbClr val="0099CC"/>
                </a:solidFill>
              </a:rPr>
              <a:t> Journal of Small Business Management</a:t>
            </a:r>
            <a:r>
              <a:rPr lang="en-US" sz="800" dirty="0" smtClean="0">
                <a:solidFill>
                  <a:srgbClr val="0099CC"/>
                </a:solidFill>
              </a:rPr>
              <a:t> 26, no 2 (</a:t>
            </a:r>
            <a:r>
              <a:rPr lang="en-US" sz="800" dirty="0">
                <a:solidFill>
                  <a:srgbClr val="0099CC"/>
                </a:solidFill>
              </a:rPr>
              <a:t>April 1988): 53</a:t>
            </a:r>
            <a:r>
              <a:rPr lang="en-US" sz="800" dirty="0" smtClean="0">
                <a:solidFill>
                  <a:srgbClr val="0099CC"/>
                </a:solidFill>
              </a:rPr>
              <a:t>. Reproduced with permission of John Wiley &amp; Sons Ltd.</a:t>
            </a:r>
            <a:endParaRPr lang="en-US" sz="800" dirty="0">
              <a:solidFill>
                <a:srgbClr val="0099CC"/>
              </a:solidFill>
            </a:endParaRPr>
          </a:p>
        </p:txBody>
      </p:sp>
      <p:graphicFrame>
        <p:nvGraphicFramePr>
          <p:cNvPr id="274493" name="Group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521344"/>
              </p:ext>
            </p:extLst>
          </p:nvPr>
        </p:nvGraphicFramePr>
        <p:xfrm>
          <a:off x="304801" y="1143000"/>
          <a:ext cx="8534398" cy="4892040"/>
        </p:xfrm>
        <a:graphic>
          <a:graphicData uri="http://schemas.openxmlformats.org/drawingml/2006/table">
            <a:tbl>
              <a:tblPr/>
              <a:tblGrid>
                <a:gridCol w="1396538"/>
                <a:gridCol w="3568930"/>
                <a:gridCol w="356893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Advantages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Disadvantages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1343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Early Entry Strategy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Intimate familiarity with the nature of the business and employees is acquired.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Skills specifically required by the business are developed.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Exposure to others in the business facilitates acceptance and the achievement of credibility.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Strong relationships with constituents are readily established.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Conflict results when the owner has difficulty with teaching or relinquishing control to the successor.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Normal mistakes tend to be viewed as incompetence in the successor.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Knowledge of the environment is limited, and risks of inbreeding are incurred.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Delayed Entry Strategy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 successor’s skills are judged with greater objectivity.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 development of self-confidence and growth independent of familial influence are achieved.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Outside success establishes credibility and serves as a basis for accepting the successor as a competent executive.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Perspective of the business environment is broadened.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Specific expertise and understanding of the organization’s key success factors and culture may be lacking.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Set patterns of outside activity may conflict with those prevailing in the family firm.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5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Resentment may result when successors are advanced ahead of long-term employees.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941157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4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41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Sources of Succession</a:t>
            </a:r>
          </a:p>
        </p:txBody>
      </p:sp>
      <p:sp>
        <p:nvSpPr>
          <p:cNvPr id="1169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Major Questions:</a:t>
            </a:r>
          </a:p>
          <a:p>
            <a:pPr lvl="1"/>
            <a:r>
              <a:rPr lang="en-US"/>
              <a:t>Inside or outside successor?</a:t>
            </a:r>
          </a:p>
          <a:p>
            <a:pPr lvl="1"/>
            <a:r>
              <a:rPr lang="en-US"/>
              <a:t>Which entry strategy will be implemented?</a:t>
            </a:r>
          </a:p>
          <a:p>
            <a:pPr lvl="1"/>
            <a:r>
              <a:rPr lang="en-US"/>
              <a:t>How will power be transferred?</a:t>
            </a:r>
          </a:p>
          <a:p>
            <a:pPr lvl="1"/>
            <a:r>
              <a:rPr lang="en-US"/>
              <a:t>Can the successor to gain credibility with the firm’s employees?</a:t>
            </a:r>
          </a:p>
          <a:p>
            <a:r>
              <a:rPr lang="en-US"/>
              <a:t>Types of Successors</a:t>
            </a:r>
          </a:p>
          <a:p>
            <a:pPr lvl="1"/>
            <a:r>
              <a:rPr lang="en-US"/>
              <a:t>Entrepreneurial successor</a:t>
            </a:r>
          </a:p>
          <a:p>
            <a:pPr lvl="1"/>
            <a:r>
              <a:rPr lang="en-US"/>
              <a:t>Managerial successor</a:t>
            </a:r>
          </a:p>
          <a:p>
            <a:pPr lvl="1"/>
            <a:r>
              <a:rPr lang="en-US"/>
              <a:t>Interim specialist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445C9B9A-06DC-4503-861C-9D09223BD9BA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02518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1458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Legal Restrictions</a:t>
            </a:r>
          </a:p>
        </p:txBody>
      </p:sp>
      <p:sp>
        <p:nvSpPr>
          <p:cNvPr id="1171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7772400" cy="518160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/>
              <a:t>Privately-held Businesses, Nepotism and Succession Practices:</a:t>
            </a:r>
          </a:p>
          <a:p>
            <a:pPr lvl="1">
              <a:spcBef>
                <a:spcPct val="50000"/>
              </a:spcBef>
            </a:pPr>
            <a:r>
              <a:rPr lang="en-US" dirty="0"/>
              <a:t>Succession case: </a:t>
            </a:r>
            <a:r>
              <a:rPr lang="en-US" i="1" dirty="0"/>
              <a:t>Oakland Scavenger Company</a:t>
            </a:r>
          </a:p>
          <a:p>
            <a:pPr lvl="2">
              <a:spcBef>
                <a:spcPct val="50000"/>
              </a:spcBef>
            </a:pPr>
            <a:r>
              <a:rPr lang="en-US" dirty="0"/>
              <a:t>“Nepotistic concerns cannot supersede the nation’s paramount goal of equal economic opportunity for all.”</a:t>
            </a:r>
          </a:p>
          <a:p>
            <a:pPr lvl="2">
              <a:spcBef>
                <a:spcPct val="50000"/>
              </a:spcBef>
            </a:pPr>
            <a:r>
              <a:rPr lang="en-US" dirty="0"/>
              <a:t>Almost any small business can be sued by an employee of a different ethnic origin than the owner, based upon not being accorded the same treatment of a son or daughter.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3FA402C9-D91B-48F1-9589-FB360C89EF90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20740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03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Developing a Succession Strategy</a:t>
            </a: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12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1BEF31E1-6793-4AA8-AEC4-5A97B4F17F2C}" type="slidenum">
              <a:rPr lang="en-US"/>
              <a:pPr/>
              <a:t>14</a:t>
            </a:fld>
            <a:endParaRPr lang="en-US"/>
          </a:p>
        </p:txBody>
      </p:sp>
      <p:grpSp>
        <p:nvGrpSpPr>
          <p:cNvPr id="1196035" name="Group 3"/>
          <p:cNvGrpSpPr>
            <a:grpSpLocks/>
          </p:cNvGrpSpPr>
          <p:nvPr/>
        </p:nvGrpSpPr>
        <p:grpSpPr bwMode="auto">
          <a:xfrm>
            <a:off x="600075" y="1447800"/>
            <a:ext cx="7931150" cy="4165600"/>
            <a:chOff x="378" y="870"/>
            <a:chExt cx="4996" cy="2624"/>
          </a:xfrm>
        </p:grpSpPr>
        <p:sp>
          <p:nvSpPr>
            <p:cNvPr id="1196036" name="Oval 4"/>
            <p:cNvSpPr>
              <a:spLocks noChangeArrowheads="1"/>
            </p:cNvSpPr>
            <p:nvPr/>
          </p:nvSpPr>
          <p:spPr bwMode="auto">
            <a:xfrm>
              <a:off x="899" y="1123"/>
              <a:ext cx="3864" cy="2145"/>
            </a:xfrm>
            <a:prstGeom prst="ellipse">
              <a:avLst/>
            </a:prstGeom>
            <a:noFill/>
            <a:ln w="28575">
              <a:solidFill>
                <a:srgbClr val="3366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96037" name="Text Box 5" descr="Bluegray01"/>
            <p:cNvSpPr txBox="1">
              <a:spLocks noChangeArrowheads="1"/>
            </p:cNvSpPr>
            <p:nvPr/>
          </p:nvSpPr>
          <p:spPr bwMode="blackWhite">
            <a:xfrm>
              <a:off x="2171" y="870"/>
              <a:ext cx="1401" cy="640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968375" indent="-45720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539875" indent="-4572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2111375" indent="-4572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682875" indent="-4572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3140075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3597275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4054475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4511675" indent="-4572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sz="1800"/>
                <a:t>Time</a:t>
              </a:r>
            </a:p>
          </p:txBody>
        </p:sp>
        <p:sp>
          <p:nvSpPr>
            <p:cNvPr id="1196038" name="Text Box 6" descr="Bluegray01"/>
            <p:cNvSpPr txBox="1">
              <a:spLocks noChangeArrowheads="1"/>
            </p:cNvSpPr>
            <p:nvPr/>
          </p:nvSpPr>
          <p:spPr bwMode="blackWhite">
            <a:xfrm>
              <a:off x="3973" y="1775"/>
              <a:ext cx="1401" cy="641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/>
                <a:t>Type of Venture</a:t>
              </a:r>
            </a:p>
          </p:txBody>
        </p:sp>
        <p:sp>
          <p:nvSpPr>
            <p:cNvPr id="1196039" name="Text Box 7" descr="Bluegray01"/>
            <p:cNvSpPr txBox="1">
              <a:spLocks noChangeArrowheads="1"/>
            </p:cNvSpPr>
            <p:nvPr/>
          </p:nvSpPr>
          <p:spPr bwMode="blackWhite">
            <a:xfrm>
              <a:off x="909" y="2853"/>
              <a:ext cx="1401" cy="641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/>
                <a:t>Entrepreneur’s Vision</a:t>
              </a:r>
            </a:p>
          </p:txBody>
        </p:sp>
        <p:sp>
          <p:nvSpPr>
            <p:cNvPr id="1196040" name="Text Box 8" descr="Bluegray01"/>
            <p:cNvSpPr txBox="1">
              <a:spLocks noChangeArrowheads="1"/>
            </p:cNvSpPr>
            <p:nvPr/>
          </p:nvSpPr>
          <p:spPr bwMode="blackWhite">
            <a:xfrm>
              <a:off x="3427" y="2847"/>
              <a:ext cx="1401" cy="641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/>
                <a:t>Capabilities of Managers</a:t>
              </a:r>
            </a:p>
          </p:txBody>
        </p:sp>
        <p:sp>
          <p:nvSpPr>
            <p:cNvPr id="1196041" name="Text Box 9" descr="Bluegray01"/>
            <p:cNvSpPr txBox="1">
              <a:spLocks noChangeArrowheads="1"/>
            </p:cNvSpPr>
            <p:nvPr/>
          </p:nvSpPr>
          <p:spPr bwMode="blackWhite">
            <a:xfrm>
              <a:off x="378" y="1775"/>
              <a:ext cx="1402" cy="641"/>
            </a:xfrm>
            <a:prstGeom prst="rect">
              <a:avLst/>
            </a:prstGeom>
            <a:blipFill dpi="0" rotWithShape="1">
              <a:blip r:embed="rId3"/>
              <a:srcRect/>
              <a:stretch>
                <a:fillRect/>
              </a:stretch>
            </a:blipFill>
            <a:ln w="3175">
              <a:solidFill>
                <a:schemeClr val="bg2"/>
              </a:solidFill>
              <a:miter lim="800000"/>
              <a:headEnd/>
              <a:tailEnd/>
            </a:ln>
            <a:effectLst>
              <a:outerShdw blurRad="762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anchor="ctr" anchorCtr="1"/>
            <a:lstStyle/>
            <a:p>
              <a:pPr algn="ctr">
                <a:spcBef>
                  <a:spcPct val="50000"/>
                </a:spcBef>
              </a:pPr>
              <a:r>
                <a:rPr lang="en-US" sz="1800" dirty="0"/>
                <a:t>Environmental Factors</a:t>
              </a:r>
            </a:p>
          </p:txBody>
        </p:sp>
      </p:grpSp>
      <p:sp>
        <p:nvSpPr>
          <p:cNvPr id="1196042" name="Rectangle 10"/>
          <p:cNvSpPr>
            <a:spLocks noChangeArrowheads="1"/>
          </p:cNvSpPr>
          <p:nvPr/>
        </p:nvSpPr>
        <p:spPr bwMode="auto">
          <a:xfrm>
            <a:off x="3316288" y="3019425"/>
            <a:ext cx="23336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400" b="1">
                <a:solidFill>
                  <a:srgbClr val="336699"/>
                </a:solidFill>
              </a:rPr>
              <a:t>Understanding</a:t>
            </a:r>
            <a:br>
              <a:rPr lang="en-US" sz="2400" b="1">
                <a:solidFill>
                  <a:srgbClr val="336699"/>
                </a:solidFill>
              </a:rPr>
            </a:br>
            <a:r>
              <a:rPr lang="en-US" sz="2400" b="1">
                <a:solidFill>
                  <a:srgbClr val="336699"/>
                </a:solidFill>
              </a:rPr>
              <a:t>the Contextual</a:t>
            </a:r>
            <a:br>
              <a:rPr lang="en-US" sz="2400" b="1">
                <a:solidFill>
                  <a:srgbClr val="336699"/>
                </a:solidFill>
              </a:rPr>
            </a:br>
            <a:r>
              <a:rPr lang="en-US" sz="2400" b="1">
                <a:solidFill>
                  <a:srgbClr val="336699"/>
                </a:solidFill>
              </a:rPr>
              <a:t>Aspects</a:t>
            </a:r>
          </a:p>
        </p:txBody>
      </p:sp>
    </p:spTree>
    <p:extLst>
      <p:ext uri="{BB962C8B-B14F-4D97-AF65-F5344CB8AC3E}">
        <p14:creationId xmlns:p14="http://schemas.microsoft.com/office/powerpoint/2010/main" val="72272186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96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989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Developing a Succession Strategy (cont’d)</a:t>
            </a:r>
          </a:p>
        </p:txBody>
      </p:sp>
      <p:sp>
        <p:nvSpPr>
          <p:cNvPr id="1189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Carrying Out the Succession Plan</a:t>
            </a:r>
          </a:p>
          <a:p>
            <a:pPr lvl="1"/>
            <a:r>
              <a:rPr lang="en-US"/>
              <a:t>Identify a successor</a:t>
            </a:r>
          </a:p>
          <a:p>
            <a:pPr lvl="1"/>
            <a:r>
              <a:rPr lang="en-US"/>
              <a:t>Groom an heir</a:t>
            </a:r>
          </a:p>
          <a:p>
            <a:pPr lvl="1"/>
            <a:r>
              <a:rPr lang="en-US"/>
              <a:t>Agree on a plan</a:t>
            </a:r>
          </a:p>
          <a:p>
            <a:pPr lvl="1"/>
            <a:r>
              <a:rPr lang="en-US"/>
              <a:t>Consider outside help</a:t>
            </a:r>
          </a:p>
          <a:p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B3183FE3-145E-472E-B5E0-1FC05CC7986D}" type="slidenum">
              <a:rPr lang="en-US"/>
              <a:pPr/>
              <a:t>15</a:t>
            </a:fld>
            <a:endParaRPr lang="en-US"/>
          </a:p>
        </p:txBody>
      </p:sp>
      <p:pic>
        <p:nvPicPr>
          <p:cNvPr id="1189894" name="Picture 6" descr="PE01561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3352800"/>
            <a:ext cx="4583113" cy="304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476598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9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89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89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89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89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989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554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Identifying Successor Qualities</a:t>
            </a:r>
          </a:p>
        </p:txBody>
      </p:sp>
      <p:sp>
        <p:nvSpPr>
          <p:cNvPr id="117555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219200"/>
            <a:ext cx="3886200" cy="5181600"/>
          </a:xfrm>
        </p:spPr>
        <p:txBody>
          <a:bodyPr/>
          <a:lstStyle/>
          <a:p>
            <a:pPr>
              <a:spcBef>
                <a:spcPct val="35000"/>
              </a:spcBef>
            </a:pPr>
            <a:r>
              <a:rPr lang="en-US" sz="2000" dirty="0"/>
              <a:t>Sufficient knowledge of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the </a:t>
            </a:r>
            <a:r>
              <a:rPr lang="en-US" sz="2000" dirty="0"/>
              <a:t>business</a:t>
            </a:r>
          </a:p>
          <a:p>
            <a:pPr>
              <a:spcBef>
                <a:spcPct val="35000"/>
              </a:spcBef>
            </a:pPr>
            <a:r>
              <a:rPr lang="en-US" sz="2000" dirty="0"/>
              <a:t>Fundamental honesty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and </a:t>
            </a:r>
            <a:r>
              <a:rPr lang="en-US" sz="2000" dirty="0"/>
              <a:t>capability</a:t>
            </a:r>
          </a:p>
          <a:p>
            <a:pPr>
              <a:spcBef>
                <a:spcPct val="35000"/>
              </a:spcBef>
            </a:pPr>
            <a:r>
              <a:rPr lang="en-US" sz="2000" dirty="0"/>
              <a:t>Good health; energy, alertness, and perception</a:t>
            </a:r>
          </a:p>
          <a:p>
            <a:pPr>
              <a:spcBef>
                <a:spcPct val="35000"/>
              </a:spcBef>
            </a:pPr>
            <a:r>
              <a:rPr lang="en-US" sz="2000" dirty="0"/>
              <a:t>Enthusiasm about the enterprise </a:t>
            </a:r>
          </a:p>
          <a:p>
            <a:pPr>
              <a:spcBef>
                <a:spcPct val="35000"/>
              </a:spcBef>
            </a:pPr>
            <a:r>
              <a:rPr lang="en-US" sz="2000" dirty="0"/>
              <a:t>Personality compatible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with </a:t>
            </a:r>
            <a:r>
              <a:rPr lang="en-US" sz="2000" dirty="0"/>
              <a:t>the business</a:t>
            </a:r>
          </a:p>
          <a:p>
            <a:pPr>
              <a:spcBef>
                <a:spcPct val="35000"/>
              </a:spcBef>
            </a:pPr>
            <a:r>
              <a:rPr lang="en-US" sz="2000" dirty="0"/>
              <a:t>High degree of perseverance</a:t>
            </a:r>
          </a:p>
          <a:p>
            <a:pPr>
              <a:spcBef>
                <a:spcPct val="35000"/>
              </a:spcBef>
            </a:pPr>
            <a:r>
              <a:rPr lang="en-US" sz="2000" dirty="0"/>
              <a:t>Stability and maturity</a:t>
            </a:r>
          </a:p>
        </p:txBody>
      </p:sp>
      <p:sp>
        <p:nvSpPr>
          <p:cNvPr id="1175556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ct val="35000"/>
              </a:spcBef>
            </a:pPr>
            <a:r>
              <a:rPr lang="en-US" sz="2000" dirty="0"/>
              <a:t>Reasonable amount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of </a:t>
            </a:r>
            <a:r>
              <a:rPr lang="en-US" sz="2000" dirty="0"/>
              <a:t>aggressiveness</a:t>
            </a:r>
          </a:p>
          <a:p>
            <a:pPr>
              <a:spcBef>
                <a:spcPct val="35000"/>
              </a:spcBef>
            </a:pPr>
            <a:r>
              <a:rPr lang="en-US" sz="2000" dirty="0"/>
              <a:t>Thoroughness and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 </a:t>
            </a:r>
            <a:r>
              <a:rPr lang="en-US" sz="2000" dirty="0"/>
              <a:t>proper respect for detail</a:t>
            </a:r>
          </a:p>
          <a:p>
            <a:pPr>
              <a:spcBef>
                <a:spcPct val="35000"/>
              </a:spcBef>
            </a:pPr>
            <a:r>
              <a:rPr lang="en-US" sz="2000" dirty="0"/>
              <a:t>Problem-solving ability</a:t>
            </a:r>
          </a:p>
          <a:p>
            <a:pPr>
              <a:spcBef>
                <a:spcPct val="35000"/>
              </a:spcBef>
            </a:pPr>
            <a:r>
              <a:rPr lang="en-US" sz="2000" dirty="0"/>
              <a:t>Resourcefulness</a:t>
            </a:r>
          </a:p>
          <a:p>
            <a:pPr>
              <a:spcBef>
                <a:spcPct val="35000"/>
              </a:spcBef>
            </a:pPr>
            <a:r>
              <a:rPr lang="en-US" sz="2000" dirty="0"/>
              <a:t>Ability to plan and organize</a:t>
            </a:r>
          </a:p>
          <a:p>
            <a:pPr>
              <a:spcBef>
                <a:spcPct val="35000"/>
              </a:spcBef>
            </a:pPr>
            <a:r>
              <a:rPr lang="en-US" sz="2000" dirty="0"/>
              <a:t>Talent to develop people</a:t>
            </a:r>
          </a:p>
          <a:p>
            <a:pPr>
              <a:spcBef>
                <a:spcPct val="35000"/>
              </a:spcBef>
            </a:pPr>
            <a:r>
              <a:rPr lang="en-US" sz="2000" dirty="0"/>
              <a:t>Personality of a starter and 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dirty="0" smtClean="0"/>
              <a:t>a </a:t>
            </a:r>
            <a:r>
              <a:rPr lang="en-US" sz="2000" dirty="0"/>
              <a:t>finisher; and appropriate agreement with the owner’s philosophy about the business.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3A862770-303D-4753-9512-A96F47B2022E}" type="slidenum">
              <a:rPr lang="en-US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08481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75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75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75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75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75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75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75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75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75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755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755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1755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1755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755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5555" grpId="0" build="p"/>
      <p:bldP spid="117555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0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Creating a Written Succession Strategy</a:t>
            </a:r>
          </a:p>
        </p:txBody>
      </p:sp>
      <p:sp>
        <p:nvSpPr>
          <p:cNvPr id="1177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900"/>
              </a:spcBef>
            </a:pPr>
            <a:r>
              <a:rPr lang="en-US" sz="2400" dirty="0"/>
              <a:t>Types of Succession Strategies</a:t>
            </a:r>
          </a:p>
          <a:p>
            <a:pPr marL="682625" lvl="1" indent="-336550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The owner controls the management continuity strategy entirely.</a:t>
            </a:r>
          </a:p>
          <a:p>
            <a:pPr marL="682625" lvl="1" indent="-336550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The owner consults with selected family members.</a:t>
            </a:r>
          </a:p>
          <a:p>
            <a:pPr marL="682625" lvl="1" indent="-336550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The owner works with professional advisors.</a:t>
            </a:r>
          </a:p>
          <a:p>
            <a:pPr marL="682625" lvl="1" indent="-336550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The owner works with family involvement.</a:t>
            </a:r>
          </a:p>
          <a:p>
            <a:pPr marL="682625" lvl="1" indent="-336550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The owner formulates buy/sell agreements at the </a:t>
            </a:r>
            <a:r>
              <a:rPr lang="en-US" sz="2000" dirty="0" smtClean="0"/>
              <a:t>outset </a:t>
            </a:r>
            <a:r>
              <a:rPr lang="en-US" sz="2000" dirty="0"/>
              <a:t>of the </a:t>
            </a:r>
            <a:r>
              <a:rPr lang="en-US" sz="2000" dirty="0" smtClean="0"/>
              <a:t>firm, </a:t>
            </a:r>
            <a:r>
              <a:rPr lang="en-US" sz="2000" dirty="0"/>
              <a:t>or soon thereafter, and whenever a major change occurs.</a:t>
            </a:r>
          </a:p>
          <a:p>
            <a:pPr marL="682625" lvl="1" indent="-336550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The owner considers employee stock ownership plans (ESOPs).</a:t>
            </a:r>
          </a:p>
          <a:p>
            <a:pPr marL="682625" lvl="1" indent="-336550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The owner sells or liquidates the business when losing enthusiasm for it but is still physically able to go on.</a:t>
            </a:r>
          </a:p>
          <a:p>
            <a:pPr marL="682625" lvl="1" indent="-336550">
              <a:spcBef>
                <a:spcPts val="900"/>
              </a:spcBef>
              <a:buSzTx/>
              <a:buFont typeface="Wingdings" pitchFamily="2" charset="2"/>
              <a:buAutoNum type="arabicPeriod"/>
            </a:pPr>
            <a:r>
              <a:rPr lang="en-US" sz="2000" dirty="0"/>
              <a:t>The owner sells or liquidates after discovering a terminal illness but still has time for the orderly transfer of management or ownership.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16DAE3CF-EC10-4E41-A609-23FCC0B8136F}" type="slidenum">
              <a:rPr lang="en-US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0248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65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Exit Strategy: Liquidity Events</a:t>
            </a:r>
          </a:p>
        </p:txBody>
      </p:sp>
      <p:sp>
        <p:nvSpPr>
          <p:cNvPr id="1179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7543800" cy="51816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Entrepreneurs consider selling their venture for numerous reasons: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Boredom and burnout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Lack of operating and growth capital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No heirs to leave the business to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Desire for liquidity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Aging and health problems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Desire to pursue other interests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F9F550E7-BE02-4690-8D5A-732D77DBCAB7}" type="slidenum">
              <a:rPr lang="en-US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2748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15.3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IPO Process 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FF39F161-93E8-4E89-AE3A-001296379551}" type="slidenum">
              <a:rPr lang="en-US"/>
              <a:pPr/>
              <a:t>19</a:t>
            </a:fld>
            <a:endParaRPr lang="en-US"/>
          </a:p>
        </p:txBody>
      </p:sp>
      <p:sp>
        <p:nvSpPr>
          <p:cNvPr id="276483" name="Rectangle 3"/>
          <p:cNvSpPr>
            <a:spLocks noChangeArrowheads="1"/>
          </p:cNvSpPr>
          <p:nvPr/>
        </p:nvSpPr>
        <p:spPr bwMode="auto">
          <a:xfrm>
            <a:off x="381000" y="6239404"/>
            <a:ext cx="8305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Adapted from </a:t>
            </a:r>
            <a:r>
              <a:rPr lang="en-US" sz="800" i="1" dirty="0">
                <a:solidFill>
                  <a:srgbClr val="0099CC"/>
                </a:solidFill>
              </a:rPr>
              <a:t>Going Public</a:t>
            </a:r>
            <a:r>
              <a:rPr lang="en-US" sz="800" dirty="0">
                <a:solidFill>
                  <a:srgbClr val="0099CC"/>
                </a:solidFill>
              </a:rPr>
              <a:t> (New York: The NASDAQ Stock Market, Inc., 2005), 5–</a:t>
            </a:r>
            <a:r>
              <a:rPr lang="en-US" sz="800" dirty="0" smtClean="0">
                <a:solidFill>
                  <a:srgbClr val="0099CC"/>
                </a:solidFill>
              </a:rPr>
              <a:t>9 updated for accuracy February, 2015.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276484" name="Rectangle 4"/>
          <p:cNvSpPr>
            <a:spLocks noChangeArrowheads="1"/>
          </p:cNvSpPr>
          <p:nvPr/>
        </p:nvSpPr>
        <p:spPr bwMode="auto">
          <a:xfrm>
            <a:off x="782638" y="1219200"/>
            <a:ext cx="7523162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33363" indent="-233363">
              <a:spcBef>
                <a:spcPct val="40000"/>
              </a:spcBef>
              <a:buFontTx/>
              <a:buChar char="•"/>
            </a:pPr>
            <a:r>
              <a:rPr lang="en-US" sz="1800" dirty="0"/>
              <a:t>Present proposal to the board.</a:t>
            </a:r>
          </a:p>
          <a:p>
            <a:pPr marL="233363" indent="-233363">
              <a:spcBef>
                <a:spcPct val="40000"/>
              </a:spcBef>
              <a:buFontTx/>
              <a:buChar char="•"/>
            </a:pPr>
            <a:r>
              <a:rPr lang="en-US" sz="1800" dirty="0"/>
              <a:t>Restate financial statements and refocus the company</a:t>
            </a:r>
          </a:p>
          <a:p>
            <a:pPr marL="233363" indent="-233363">
              <a:spcBef>
                <a:spcPct val="40000"/>
              </a:spcBef>
              <a:buFontTx/>
              <a:buChar char="•"/>
            </a:pPr>
            <a:r>
              <a:rPr lang="en-US" sz="1800" dirty="0"/>
              <a:t>Find an underwriter and execute a “letter of intent.”</a:t>
            </a:r>
          </a:p>
          <a:p>
            <a:pPr marL="233363" indent="-233363">
              <a:spcBef>
                <a:spcPct val="40000"/>
              </a:spcBef>
              <a:buFontTx/>
              <a:buChar char="•"/>
            </a:pPr>
            <a:r>
              <a:rPr lang="en-US" sz="1800" dirty="0"/>
              <a:t>Draft prospectus.</a:t>
            </a:r>
          </a:p>
          <a:p>
            <a:pPr marL="233363" indent="-233363">
              <a:spcBef>
                <a:spcPct val="40000"/>
              </a:spcBef>
              <a:buFontTx/>
              <a:buChar char="•"/>
            </a:pPr>
            <a:r>
              <a:rPr lang="en-US" sz="1800" dirty="0"/>
              <a:t>Respond to due diligence.</a:t>
            </a:r>
          </a:p>
          <a:p>
            <a:pPr marL="233363" indent="-233363">
              <a:spcBef>
                <a:spcPct val="40000"/>
              </a:spcBef>
              <a:buFontTx/>
              <a:buChar char="•"/>
            </a:pPr>
            <a:r>
              <a:rPr lang="en-US" sz="1800" dirty="0"/>
              <a:t>Select a financial printer.</a:t>
            </a:r>
          </a:p>
          <a:p>
            <a:pPr marL="233363" indent="-233363">
              <a:spcBef>
                <a:spcPct val="40000"/>
              </a:spcBef>
              <a:buFontTx/>
              <a:buChar char="•"/>
            </a:pPr>
            <a:r>
              <a:rPr lang="en-US" sz="1800" dirty="0"/>
              <a:t>Assemble the syndicate.</a:t>
            </a:r>
          </a:p>
          <a:p>
            <a:pPr marL="233363" indent="-233363">
              <a:spcBef>
                <a:spcPct val="40000"/>
              </a:spcBef>
              <a:buFontTx/>
              <a:buChar char="•"/>
            </a:pPr>
            <a:r>
              <a:rPr lang="en-US" sz="1800" dirty="0"/>
              <a:t>Perform the road show.</a:t>
            </a:r>
          </a:p>
          <a:p>
            <a:pPr marL="233363" indent="-233363">
              <a:spcBef>
                <a:spcPct val="40000"/>
              </a:spcBef>
              <a:buFontTx/>
              <a:buChar char="•"/>
            </a:pPr>
            <a:r>
              <a:rPr lang="en-US" sz="1800" dirty="0"/>
              <a:t>Prepare, revise, and print the prospectus.</a:t>
            </a:r>
          </a:p>
          <a:p>
            <a:pPr marL="233363" indent="-233363">
              <a:spcBef>
                <a:spcPct val="40000"/>
              </a:spcBef>
              <a:buFontTx/>
              <a:buChar char="•"/>
            </a:pPr>
            <a:r>
              <a:rPr lang="en-US" sz="1800" dirty="0"/>
              <a:t>Price the offering.</a:t>
            </a:r>
          </a:p>
          <a:p>
            <a:pPr marL="233363" indent="-233363">
              <a:spcBef>
                <a:spcPct val="40000"/>
              </a:spcBef>
              <a:buFontTx/>
              <a:buChar char="•"/>
            </a:pPr>
            <a:r>
              <a:rPr lang="en-US" sz="1800" dirty="0"/>
              <a:t>Determine the offering size.</a:t>
            </a:r>
          </a:p>
        </p:txBody>
      </p:sp>
    </p:spTree>
    <p:extLst>
      <p:ext uri="{BB962C8B-B14F-4D97-AF65-F5344CB8AC3E}">
        <p14:creationId xmlns:p14="http://schemas.microsoft.com/office/powerpoint/2010/main" val="1769997038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6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48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</a:t>
            </a:r>
            <a:r>
              <a:rPr lang="en-US" dirty="0"/>
              <a:t>Objectives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15–</a:t>
            </a:r>
            <a:fld id="{D264AA47-71AD-4596-8EA8-B25431CF269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Rectangle 12"/>
          <p:cNvSpPr txBox="1">
            <a:spLocks noChangeArrowheads="1"/>
          </p:cNvSpPr>
          <p:nvPr/>
        </p:nvSpPr>
        <p:spPr>
          <a:xfrm>
            <a:off x="457201" y="1219200"/>
            <a:ext cx="7086600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marL="533400" indent="-533400">
              <a:spcBef>
                <a:spcPts val="12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present the concept of “harvest” as a plan for the future.</a:t>
            </a:r>
          </a:p>
          <a:p>
            <a:pPr marL="533400" indent="-533400">
              <a:spcBef>
                <a:spcPts val="12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examine the key factors in the management succession of a venture.</a:t>
            </a:r>
          </a:p>
          <a:p>
            <a:pPr marL="533400" indent="-533400">
              <a:spcBef>
                <a:spcPts val="12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identify and describe some of the most important sources of succession</a:t>
            </a:r>
          </a:p>
          <a:p>
            <a:pPr marL="533400" indent="-533400">
              <a:spcBef>
                <a:spcPts val="12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discuss the potential impact of recent legislation on family business succession</a:t>
            </a:r>
          </a:p>
          <a:p>
            <a:pPr marL="533400" indent="-533400">
              <a:spcBef>
                <a:spcPts val="1200"/>
              </a:spcBef>
              <a:buSzTx/>
              <a:buFontTx/>
              <a:buAutoNum type="arabicPeriod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relate the ways to develop a succession strategy</a:t>
            </a:r>
            <a:endParaRPr lang="en-US" sz="2400" dirty="0">
              <a:effectLst/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70485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15.4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99CC"/>
                </a:solidFill>
                <a:effectLst/>
                <a:cs typeface="Tahoma" pitchFamily="34" charset="0"/>
              </a:rPr>
              <a:t>The Registration Process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E95E35D1-238A-4601-BC71-9EB82606F835}" type="slidenum">
              <a:rPr lang="en-US"/>
              <a:pPr/>
              <a:t>20</a:t>
            </a:fld>
            <a:endParaRPr lang="en-US"/>
          </a:p>
        </p:txBody>
      </p:sp>
      <p:sp>
        <p:nvSpPr>
          <p:cNvPr id="278531" name="Rectangle 3"/>
          <p:cNvSpPr>
            <a:spLocks noChangeArrowheads="1"/>
          </p:cNvSpPr>
          <p:nvPr/>
        </p:nvSpPr>
        <p:spPr bwMode="auto">
          <a:xfrm>
            <a:off x="379082" y="6088019"/>
            <a:ext cx="853631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b="1" i="1" dirty="0" smtClean="0">
                <a:solidFill>
                  <a:srgbClr val="0099CC"/>
                </a:solidFill>
              </a:rPr>
              <a:t> </a:t>
            </a:r>
            <a:r>
              <a:rPr lang="en-US" sz="800" dirty="0" smtClean="0">
                <a:solidFill>
                  <a:srgbClr val="0099CC"/>
                </a:solidFill>
              </a:rPr>
              <a:t>From K. Fred </a:t>
            </a:r>
            <a:r>
              <a:rPr lang="en-US" sz="800" dirty="0" err="1" smtClean="0">
                <a:solidFill>
                  <a:srgbClr val="0099CC"/>
                </a:solidFill>
              </a:rPr>
              <a:t>Skousen</a:t>
            </a:r>
            <a:r>
              <a:rPr lang="en-US" sz="800" dirty="0" smtClean="0">
                <a:solidFill>
                  <a:srgbClr val="0099CC"/>
                </a:solidFill>
              </a:rPr>
              <a:t>, </a:t>
            </a:r>
            <a:r>
              <a:rPr lang="en-US" sz="800" i="1" dirty="0" smtClean="0">
                <a:solidFill>
                  <a:srgbClr val="0099CC"/>
                </a:solidFill>
              </a:rPr>
              <a:t>An </a:t>
            </a:r>
            <a:r>
              <a:rPr lang="en-US" sz="800" i="1" dirty="0">
                <a:solidFill>
                  <a:srgbClr val="0099CC"/>
                </a:solidFill>
              </a:rPr>
              <a:t>Introduction to the SEC</a:t>
            </a:r>
            <a:r>
              <a:rPr lang="en-US" sz="800" dirty="0">
                <a:solidFill>
                  <a:srgbClr val="0099CC"/>
                </a:solidFill>
              </a:rPr>
              <a:t>, 5th ed</a:t>
            </a:r>
            <a:r>
              <a:rPr lang="en-US" sz="800" dirty="0" smtClean="0">
                <a:solidFill>
                  <a:srgbClr val="0099CC"/>
                </a:solidFill>
              </a:rPr>
              <a:t>.. © 1991 </a:t>
            </a:r>
            <a:r>
              <a:rPr lang="en-US" sz="800" dirty="0" err="1" smtClean="0">
                <a:solidFill>
                  <a:srgbClr val="0099CC"/>
                </a:solidFill>
              </a:rPr>
              <a:t>Cengage</a:t>
            </a:r>
            <a:r>
              <a:rPr lang="en-US" sz="800" dirty="0" smtClean="0">
                <a:solidFill>
                  <a:srgbClr val="0099CC"/>
                </a:solidFill>
              </a:rPr>
              <a:t> Learning; see also K. Fred </a:t>
            </a:r>
            <a:r>
              <a:rPr lang="en-US" sz="800" dirty="0" err="1" smtClean="0">
                <a:solidFill>
                  <a:srgbClr val="0099CC"/>
                </a:solidFill>
              </a:rPr>
              <a:t>Skousen</a:t>
            </a:r>
            <a:r>
              <a:rPr lang="en-US" sz="800" dirty="0" smtClean="0">
                <a:solidFill>
                  <a:srgbClr val="0099CC"/>
                </a:solidFill>
              </a:rPr>
              <a:t>, Steven Glover, and Douglas </a:t>
            </a:r>
            <a:r>
              <a:rPr lang="en-US" sz="800" dirty="0" err="1" smtClean="0">
                <a:solidFill>
                  <a:srgbClr val="0099CC"/>
                </a:solidFill>
              </a:rPr>
              <a:t>Prawitt</a:t>
            </a:r>
            <a:r>
              <a:rPr lang="en-US" sz="800" dirty="0" smtClean="0">
                <a:solidFill>
                  <a:srgbClr val="0099CC"/>
                </a:solidFill>
              </a:rPr>
              <a:t>, </a:t>
            </a:r>
            <a:r>
              <a:rPr lang="en-US" sz="800" i="1" dirty="0" smtClean="0">
                <a:solidFill>
                  <a:srgbClr val="0099CC"/>
                </a:solidFill>
              </a:rPr>
              <a:t>An Introduction to Corporate Governance and the SEC</a:t>
            </a:r>
            <a:r>
              <a:rPr lang="en-US" sz="800" dirty="0" smtClean="0">
                <a:solidFill>
                  <a:srgbClr val="0099CC"/>
                </a:solidFill>
              </a:rPr>
              <a:t> (Mason, PH; </a:t>
            </a:r>
            <a:r>
              <a:rPr lang="en-US" sz="800" dirty="0" err="1" smtClean="0">
                <a:solidFill>
                  <a:srgbClr val="0099CC"/>
                </a:solidFill>
              </a:rPr>
              <a:t>Cengage</a:t>
            </a:r>
            <a:r>
              <a:rPr lang="en-US" sz="800" dirty="0" smtClean="0">
                <a:solidFill>
                  <a:srgbClr val="0099CC"/>
                </a:solidFill>
              </a:rPr>
              <a:t> Learning, 2004).</a:t>
            </a:r>
            <a:endParaRPr lang="en-US" sz="800" dirty="0">
              <a:solidFill>
                <a:srgbClr val="0099CC"/>
              </a:solidFill>
            </a:endParaRPr>
          </a:p>
        </p:txBody>
      </p:sp>
      <p:sp>
        <p:nvSpPr>
          <p:cNvPr id="278532" name="Rectangle 4"/>
          <p:cNvSpPr>
            <a:spLocks noChangeArrowheads="1"/>
          </p:cNvSpPr>
          <p:nvPr/>
        </p:nvSpPr>
        <p:spPr bwMode="auto">
          <a:xfrm>
            <a:off x="1143000" y="1066800"/>
            <a:ext cx="5695950" cy="4961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Preliminary meeting to discuss issue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Form selection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Initial meeting of working group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Second meeting of working group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Meeting of board of directors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Meeting of company counsel with underwriters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Meeting of working group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 err="1"/>
              <a:t>Prefiling</a:t>
            </a:r>
            <a:r>
              <a:rPr lang="en-US" sz="1400" dirty="0"/>
              <a:t> conference with SEC staff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Additional meetings of working group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Meeting with board of directors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Meeting of working group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Filing registration statement with SEC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Distribution of “red herring” prospectus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Receipt of letter of comments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Meeting of working group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Due diligence meeting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Pricing amendment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Notice of acceptance</a:t>
            </a:r>
          </a:p>
          <a:p>
            <a:pPr marL="233363" indent="-233363">
              <a:spcBef>
                <a:spcPct val="20000"/>
              </a:spcBef>
              <a:buFontTx/>
              <a:buChar char="•"/>
            </a:pPr>
            <a:r>
              <a:rPr lang="en-US" sz="1400" dirty="0"/>
              <a:t>Statement becomes effective</a:t>
            </a:r>
          </a:p>
        </p:txBody>
      </p:sp>
    </p:spTree>
    <p:extLst>
      <p:ext uri="{BB962C8B-B14F-4D97-AF65-F5344CB8AC3E}">
        <p14:creationId xmlns:p14="http://schemas.microsoft.com/office/powerpoint/2010/main" val="1524943426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8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5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701" name="Rectangle 5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9082"/>
            <a:ext cx="9136063" cy="723275"/>
          </a:xfrm>
        </p:spPr>
        <p:txBody>
          <a:bodyPr/>
          <a:lstStyle/>
          <a:p>
            <a:r>
              <a:rPr lang="en-US"/>
              <a:t>The Initial Public Offering (IPO): Prospectus</a:t>
            </a:r>
          </a:p>
        </p:txBody>
      </p:sp>
      <p:sp>
        <p:nvSpPr>
          <p:cNvPr id="1181702" name="Rectangle 6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ct val="40000"/>
              </a:spcBef>
            </a:pPr>
            <a:r>
              <a:rPr lang="en-US" sz="2000"/>
              <a:t>History and nature of the company</a:t>
            </a:r>
          </a:p>
          <a:p>
            <a:pPr>
              <a:spcBef>
                <a:spcPct val="40000"/>
              </a:spcBef>
            </a:pPr>
            <a:r>
              <a:rPr lang="en-US" sz="2000"/>
              <a:t>Capital structure</a:t>
            </a:r>
          </a:p>
          <a:p>
            <a:pPr>
              <a:spcBef>
                <a:spcPct val="40000"/>
              </a:spcBef>
            </a:pPr>
            <a:r>
              <a:rPr lang="en-US" sz="2000"/>
              <a:t>Description of any material contracts</a:t>
            </a:r>
          </a:p>
          <a:p>
            <a:pPr>
              <a:spcBef>
                <a:spcPct val="40000"/>
              </a:spcBef>
            </a:pPr>
            <a:r>
              <a:rPr lang="en-US" sz="2000"/>
              <a:t>Description of securities being registered</a:t>
            </a:r>
          </a:p>
          <a:p>
            <a:pPr>
              <a:spcBef>
                <a:spcPct val="40000"/>
              </a:spcBef>
            </a:pPr>
            <a:r>
              <a:rPr lang="en-US" sz="2000"/>
              <a:t>Salaries and security holdings of major officers and directors and the price they paid for holdings</a:t>
            </a:r>
          </a:p>
        </p:txBody>
      </p:sp>
      <p:sp>
        <p:nvSpPr>
          <p:cNvPr id="1181703" name="Rectangle 7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ct val="40000"/>
              </a:spcBef>
            </a:pPr>
            <a:r>
              <a:rPr lang="en-US" sz="2000"/>
              <a:t>Underwriting arrangements</a:t>
            </a:r>
          </a:p>
          <a:p>
            <a:pPr>
              <a:spcBef>
                <a:spcPct val="40000"/>
              </a:spcBef>
            </a:pPr>
            <a:r>
              <a:rPr lang="en-US" sz="2000"/>
              <a:t>Estimate and use of net proceeds</a:t>
            </a:r>
          </a:p>
          <a:p>
            <a:pPr>
              <a:spcBef>
                <a:spcPct val="40000"/>
              </a:spcBef>
            </a:pPr>
            <a:r>
              <a:rPr lang="en-US" sz="2000"/>
              <a:t>Audited financial statements 	 </a:t>
            </a:r>
          </a:p>
          <a:p>
            <a:pPr>
              <a:spcBef>
                <a:spcPct val="40000"/>
              </a:spcBef>
            </a:pPr>
            <a:r>
              <a:rPr lang="en-US" sz="2000"/>
              <a:t>Information about the competition with an estimation of the chances of the company’s survival</a:t>
            </a:r>
          </a:p>
          <a:p>
            <a:pPr>
              <a:spcBef>
                <a:spcPct val="40000"/>
              </a:spcBef>
            </a:pPr>
            <a:endParaRPr lang="en-US" sz="200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CBD5AE52-347A-4C92-8DD2-5B78020AF531}" type="slidenum">
              <a:rPr lang="en-US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715774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17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7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817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7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817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7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817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7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817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7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817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7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817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7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817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7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817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1702" grpId="0" build="p"/>
      <p:bldP spid="118170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751" name="Rectangle 7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9082"/>
            <a:ext cx="9136063" cy="723275"/>
          </a:xfrm>
        </p:spPr>
        <p:txBody>
          <a:bodyPr/>
          <a:lstStyle/>
          <a:p>
            <a:r>
              <a:rPr lang="en-US"/>
              <a:t>Annual Reports: Disclosure Requirements</a:t>
            </a:r>
          </a:p>
        </p:txBody>
      </p:sp>
      <p:sp>
        <p:nvSpPr>
          <p:cNvPr id="1183752" name="Rectangle 8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sz="2000"/>
              <a:t>Audited financial statements: balance sheets for the past 2 years and income and funds statements for the past 3 years</a:t>
            </a:r>
          </a:p>
          <a:p>
            <a:pPr>
              <a:spcBef>
                <a:spcPct val="50000"/>
              </a:spcBef>
            </a:pPr>
            <a:r>
              <a:rPr lang="en-US" sz="2000"/>
              <a:t>Five years of selected financial data</a:t>
            </a:r>
          </a:p>
          <a:p>
            <a:pPr>
              <a:spcBef>
                <a:spcPct val="50000"/>
              </a:spcBef>
            </a:pPr>
            <a:r>
              <a:rPr lang="en-US" sz="2000"/>
              <a:t>Management’s discussion and analysis of financial conditions and results of operations</a:t>
            </a:r>
          </a:p>
          <a:p>
            <a:pPr>
              <a:spcBef>
                <a:spcPct val="50000"/>
              </a:spcBef>
            </a:pPr>
            <a:r>
              <a:rPr lang="en-US" sz="2000"/>
              <a:t>A brief description of the business</a:t>
            </a:r>
          </a:p>
        </p:txBody>
      </p:sp>
      <p:sp>
        <p:nvSpPr>
          <p:cNvPr id="1183753" name="Rectangle 9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spcBef>
                <a:spcPct val="50000"/>
              </a:spcBef>
            </a:pPr>
            <a:r>
              <a:rPr lang="en-US" sz="2000"/>
              <a:t>Line-of-business disclosures for the past three fiscal years</a:t>
            </a:r>
          </a:p>
          <a:p>
            <a:pPr>
              <a:spcBef>
                <a:spcPct val="50000"/>
              </a:spcBef>
            </a:pPr>
            <a:r>
              <a:rPr lang="en-US" sz="2000"/>
              <a:t>Directors and executive officers</a:t>
            </a:r>
          </a:p>
          <a:p>
            <a:pPr>
              <a:spcBef>
                <a:spcPct val="50000"/>
              </a:spcBef>
            </a:pPr>
            <a:r>
              <a:rPr lang="en-US" sz="2000"/>
              <a:t>The market in which the firm’s securities are traded</a:t>
            </a:r>
          </a:p>
          <a:p>
            <a:pPr>
              <a:spcBef>
                <a:spcPct val="50000"/>
              </a:spcBef>
            </a:pPr>
            <a:r>
              <a:rPr lang="en-US" sz="2000"/>
              <a:t>Range of market prices and dividends for each quarter of the two most recent fiscal years</a:t>
            </a:r>
          </a:p>
          <a:p>
            <a:pPr>
              <a:spcBef>
                <a:spcPct val="50000"/>
              </a:spcBef>
            </a:pPr>
            <a:r>
              <a:rPr lang="en-US" sz="2000"/>
              <a:t>An offer to provide a free copy of the 10-K report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A6C85E73-1C3D-4B31-90AE-07A7EE75FAF9}" type="slidenum">
              <a:rPr lang="en-US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12696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3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83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83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83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837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837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837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837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7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837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3752" grpId="0" build="p"/>
      <p:bldP spid="118375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798" name="Rectangle 6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SEC-Required Forms</a:t>
            </a:r>
          </a:p>
        </p:txBody>
      </p:sp>
      <p:sp>
        <p:nvSpPr>
          <p:cNvPr id="1185799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Form S-1</a:t>
            </a:r>
          </a:p>
          <a:p>
            <a:pPr lvl="1"/>
            <a:r>
              <a:rPr lang="en-US" sz="2000" dirty="0"/>
              <a:t>Information contained in the prospectus and other additional financial data</a:t>
            </a:r>
          </a:p>
          <a:p>
            <a:r>
              <a:rPr lang="en-US" sz="2400" dirty="0"/>
              <a:t>Form 10-Q</a:t>
            </a:r>
          </a:p>
          <a:p>
            <a:pPr lvl="1"/>
            <a:r>
              <a:rPr lang="en-US" sz="2000" dirty="0"/>
              <a:t>Quarterly financial statements and a summary of all important events that took place during the three-month period</a:t>
            </a:r>
          </a:p>
          <a:p>
            <a:r>
              <a:rPr lang="en-US" sz="2400" dirty="0"/>
              <a:t>Form 8-K</a:t>
            </a:r>
          </a:p>
          <a:p>
            <a:pPr lvl="1"/>
            <a:r>
              <a:rPr lang="en-US" sz="2000" dirty="0"/>
              <a:t>A report of unscheduled material events or corporate changes filed with the SEC within 15 days after the end of a month in which a significant material event transpired</a:t>
            </a:r>
          </a:p>
          <a:p>
            <a:r>
              <a:rPr lang="en-US" sz="2400" dirty="0"/>
              <a:t>Proxy statements</a:t>
            </a:r>
          </a:p>
          <a:p>
            <a:pPr lvl="1"/>
            <a:r>
              <a:rPr lang="en-US" sz="2000" dirty="0"/>
              <a:t>Information given in connection with a proxy solicitation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4E073B07-B6A9-4344-B283-60E13DAABE2F}" type="slidenum">
              <a:rPr lang="en-US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8701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85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857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857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1857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1857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1857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1857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7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1857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579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42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Complete Sale of the Venture</a:t>
            </a:r>
          </a:p>
        </p:txBody>
      </p:sp>
      <p:sp>
        <p:nvSpPr>
          <p:cNvPr id="1187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40000"/>
              </a:spcBef>
            </a:pPr>
            <a:r>
              <a:rPr lang="en-US"/>
              <a:t>Steps for Selling a Business</a:t>
            </a:r>
          </a:p>
          <a:p>
            <a:pPr lvl="1">
              <a:spcBef>
                <a:spcPct val="40000"/>
              </a:spcBef>
            </a:pPr>
            <a:r>
              <a:rPr lang="en-US"/>
              <a:t>Step 1: Prepare a financial analysis</a:t>
            </a:r>
          </a:p>
          <a:p>
            <a:pPr lvl="1">
              <a:spcBef>
                <a:spcPct val="40000"/>
              </a:spcBef>
            </a:pPr>
            <a:r>
              <a:rPr lang="en-US"/>
              <a:t>Step 2: Segregate assets</a:t>
            </a:r>
          </a:p>
          <a:p>
            <a:pPr lvl="1">
              <a:spcBef>
                <a:spcPct val="40000"/>
              </a:spcBef>
            </a:pPr>
            <a:r>
              <a:rPr lang="en-US"/>
              <a:t>Step 3: Value the business</a:t>
            </a:r>
          </a:p>
          <a:p>
            <a:pPr lvl="1">
              <a:spcBef>
                <a:spcPct val="40000"/>
              </a:spcBef>
            </a:pPr>
            <a:r>
              <a:rPr lang="en-US"/>
              <a:t>Step 4: Identify the appropriate timing</a:t>
            </a:r>
          </a:p>
          <a:p>
            <a:pPr lvl="1">
              <a:spcBef>
                <a:spcPct val="40000"/>
              </a:spcBef>
            </a:pPr>
            <a:r>
              <a:rPr lang="en-US"/>
              <a:t>Step 5: Publicize the offer to sell</a:t>
            </a:r>
          </a:p>
          <a:p>
            <a:pPr lvl="1">
              <a:spcBef>
                <a:spcPct val="40000"/>
              </a:spcBef>
            </a:pPr>
            <a:r>
              <a:rPr lang="en-US"/>
              <a:t>Step 6: Finalize the prospective buyers</a:t>
            </a:r>
          </a:p>
          <a:p>
            <a:pPr lvl="1">
              <a:spcBef>
                <a:spcPct val="40000"/>
              </a:spcBef>
            </a:pPr>
            <a:r>
              <a:rPr lang="en-US"/>
              <a:t>Step 7: Remain involved through the closing</a:t>
            </a:r>
          </a:p>
          <a:p>
            <a:pPr lvl="1">
              <a:spcBef>
                <a:spcPct val="40000"/>
              </a:spcBef>
            </a:pPr>
            <a:r>
              <a:rPr lang="en-US"/>
              <a:t>Step 8: Communicate after the sale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C463F955-26D5-4A27-8AF6-C07BC6A9E7B2}" type="slidenum">
              <a:rPr lang="en-US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73869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8" name="Rectangle 6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42900"/>
            <a:ext cx="9144000" cy="655638"/>
          </a:xfrm>
        </p:spPr>
        <p:txBody>
          <a:bodyPr/>
          <a:lstStyle/>
          <a:p>
            <a:r>
              <a:rPr lang="en-US" sz="2800" dirty="0"/>
              <a:t>Key Terms and Concepts</a:t>
            </a:r>
          </a:p>
        </p:txBody>
      </p:sp>
      <p:sp>
        <p:nvSpPr>
          <p:cNvPr id="172039" name="Rectangle 7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/>
              <a:t>buy/sell agreements</a:t>
            </a:r>
          </a:p>
          <a:p>
            <a:r>
              <a:rPr lang="en-US" sz="2400"/>
              <a:t>delayed entry strategy</a:t>
            </a:r>
          </a:p>
          <a:p>
            <a:r>
              <a:rPr lang="en-US" sz="2400"/>
              <a:t>early entry strategy</a:t>
            </a:r>
          </a:p>
          <a:p>
            <a:r>
              <a:rPr lang="en-US" sz="2400"/>
              <a:t>employee stock ownership plans (ESOPs)</a:t>
            </a:r>
          </a:p>
          <a:p>
            <a:r>
              <a:rPr lang="en-US" sz="2400"/>
              <a:t>entrepreneurial successor</a:t>
            </a:r>
          </a:p>
          <a:p>
            <a:r>
              <a:rPr lang="en-US" sz="2400"/>
              <a:t>exit strategy</a:t>
            </a:r>
          </a:p>
          <a:p>
            <a:r>
              <a:rPr lang="en-US" sz="2400"/>
              <a:t>forcing events</a:t>
            </a:r>
          </a:p>
          <a:p>
            <a:r>
              <a:rPr lang="en-US" sz="2400"/>
              <a:t>harvest strategy</a:t>
            </a:r>
          </a:p>
          <a:p>
            <a:endParaRPr lang="en-US" sz="2400"/>
          </a:p>
        </p:txBody>
      </p:sp>
      <p:sp>
        <p:nvSpPr>
          <p:cNvPr id="172040" name="Rectangle 8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/>
              <a:t>initial public offering (IPO)</a:t>
            </a:r>
          </a:p>
          <a:p>
            <a:r>
              <a:rPr lang="en-US" sz="2400"/>
              <a:t>liquidity event</a:t>
            </a:r>
          </a:p>
          <a:p>
            <a:r>
              <a:rPr lang="en-US" sz="2400"/>
              <a:t>management succession</a:t>
            </a:r>
          </a:p>
          <a:p>
            <a:r>
              <a:rPr lang="en-US" sz="2400"/>
              <a:t>managerial successor</a:t>
            </a:r>
          </a:p>
          <a:p>
            <a:r>
              <a:rPr lang="en-US" sz="2400"/>
              <a:t>nepotism</a:t>
            </a:r>
          </a:p>
          <a:p>
            <a:r>
              <a:rPr lang="en-US" sz="2400"/>
              <a:t>Oakland Scavenger Company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3D37671A-293F-458F-9AA0-201D594B8ED7}" type="slidenum">
              <a:rPr lang="en-US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914790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2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72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72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720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720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20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720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720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72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72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72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72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720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720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9" grpId="0" build="p"/>
      <p:bldP spid="17204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</a:t>
            </a:r>
            <a:r>
              <a:rPr lang="en-US" dirty="0"/>
              <a:t>Objectives (cont’d)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15–</a:t>
            </a:r>
            <a:fld id="{D264AA47-71AD-4596-8EA8-B25431CF269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219200"/>
            <a:ext cx="8229599" cy="5181600"/>
          </a:xfrm>
          <a:prstGeom prst="rect">
            <a:avLst/>
          </a:prstGeom>
        </p:spPr>
        <p:txBody>
          <a:bodyPr/>
          <a:lstStyle>
            <a:lvl1pPr marL="231775" indent="-231775" algn="l" rtl="0" fontAlgn="base">
              <a:spcBef>
                <a:spcPct val="20000"/>
              </a:spcBef>
              <a:spcAft>
                <a:spcPct val="0"/>
              </a:spcAft>
              <a:buClr>
                <a:srgbClr val="336699"/>
              </a:buClr>
              <a:buSzPct val="85000"/>
              <a:buChar char="•"/>
              <a:defRPr sz="280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688975" indent="-287338" algn="l" rtl="0" fontAlgn="base">
              <a:spcBef>
                <a:spcPct val="20000"/>
              </a:spcBef>
              <a:spcAft>
                <a:spcPct val="0"/>
              </a:spcAft>
              <a:buSzPct val="80000"/>
              <a:buFont typeface="Wingdings" pitchFamily="2" charset="2"/>
              <a:buChar char="Ø"/>
              <a:defRPr sz="2400">
                <a:solidFill>
                  <a:srgbClr val="99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marL="1082675" indent="-223838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marL="1539875" indent="-223838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pPr marL="533400" indent="-533400">
              <a:spcBef>
                <a:spcPts val="1200"/>
              </a:spcBef>
              <a:buSzTx/>
              <a:buFontTx/>
              <a:buAutoNum type="arabicPeriod" startAt="6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examine the specifics of an IPO as a potential harvest strategy</a:t>
            </a:r>
          </a:p>
          <a:p>
            <a:pPr marL="533400" indent="-533400">
              <a:spcBef>
                <a:spcPts val="1200"/>
              </a:spcBef>
              <a:buSzTx/>
              <a:buFontTx/>
              <a:buAutoNum type="arabicPeriod" startAt="6"/>
            </a:pPr>
            <a:r>
              <a:rPr lang="en-US" sz="2400" dirty="0" smtClean="0">
                <a:effectLst/>
                <a:latin typeface="Tahoma" pitchFamily="34" charset="0"/>
                <a:cs typeface="Tahoma" pitchFamily="34" charset="0"/>
              </a:rPr>
              <a:t>To present “selling out” as a final alternative in the harvest strategy</a:t>
            </a:r>
            <a:endParaRPr lang="en-US" sz="2400" dirty="0">
              <a:effectLst/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177262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028" name="Rectangle 4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165100"/>
            <a:ext cx="9144000" cy="1203325"/>
          </a:xfrm>
        </p:spPr>
        <p:txBody>
          <a:bodyPr/>
          <a:lstStyle/>
          <a:p>
            <a:r>
              <a:rPr lang="en-US" dirty="0"/>
              <a:t>Harvesting the Venture: </a:t>
            </a:r>
            <a:br>
              <a:rPr lang="en-US" dirty="0"/>
            </a:br>
            <a:r>
              <a:rPr lang="en-US" dirty="0"/>
              <a:t>A Focus on the Future</a:t>
            </a:r>
          </a:p>
        </p:txBody>
      </p:sp>
      <p:sp>
        <p:nvSpPr>
          <p:cNvPr id="1153029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dirty="0"/>
              <a:t>Harvest Plan</a:t>
            </a:r>
          </a:p>
          <a:p>
            <a:pPr lvl="1"/>
            <a:r>
              <a:rPr lang="en-US" dirty="0"/>
              <a:t>Defines how and when the owners and investors will realize an actual cash return on their investment.</a:t>
            </a:r>
          </a:p>
          <a:p>
            <a:r>
              <a:rPr lang="en-US" dirty="0"/>
              <a:t>Reasons for Harvesting</a:t>
            </a:r>
          </a:p>
          <a:p>
            <a:pPr lvl="1"/>
            <a:r>
              <a:rPr lang="en-US" dirty="0"/>
              <a:t>To maintain managerial control and succession for successful continued operations.</a:t>
            </a:r>
          </a:p>
          <a:p>
            <a:pPr lvl="1"/>
            <a:r>
              <a:rPr lang="en-US" dirty="0"/>
              <a:t>To initiate a “liquidity event” that will generate a significant amount of cash for the investors.</a:t>
            </a:r>
          </a:p>
          <a:p>
            <a:pPr lvl="1"/>
            <a:r>
              <a:rPr lang="en-US" dirty="0"/>
              <a:t>An IPO (initial public offering) has become a reality.</a:t>
            </a:r>
          </a:p>
          <a:p>
            <a:pPr lvl="1"/>
            <a:r>
              <a:rPr lang="en-US" dirty="0"/>
              <a:t>Most realistic opportunity is </a:t>
            </a:r>
            <a:r>
              <a:rPr lang="en-US" dirty="0" smtClean="0"/>
              <a:t>a sale </a:t>
            </a:r>
            <a:r>
              <a:rPr lang="en-US" dirty="0"/>
              <a:t>of the business.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08B8B30B-E34D-4F5D-9A4E-C7AF4FD71D76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2743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170" name="Rectangle 2" descr="Slideheader0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Management Succession Strategy</a:t>
            </a:r>
          </a:p>
        </p:txBody>
      </p:sp>
      <p:sp>
        <p:nvSpPr>
          <p:cNvPr id="1159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35000"/>
              </a:spcBef>
            </a:pPr>
            <a:r>
              <a:rPr lang="en-US" dirty="0"/>
              <a:t>Management Succession</a:t>
            </a:r>
          </a:p>
          <a:p>
            <a:pPr lvl="1">
              <a:spcBef>
                <a:spcPct val="35000"/>
              </a:spcBef>
            </a:pPr>
            <a:r>
              <a:rPr lang="en-US" dirty="0"/>
              <a:t>Is the transition of managerial </a:t>
            </a:r>
            <a:r>
              <a:rPr lang="en-US" dirty="0" smtClean="0"/>
              <a:t>decision-making</a:t>
            </a:r>
            <a:endParaRPr lang="en-US" dirty="0"/>
          </a:p>
          <a:p>
            <a:pPr lvl="1">
              <a:spcBef>
                <a:spcPct val="35000"/>
              </a:spcBef>
            </a:pPr>
            <a:r>
              <a:rPr lang="en-US" dirty="0"/>
              <a:t>Is one of the greatest challenges confronting owners and entrepreneurs in privately held businesses.</a:t>
            </a:r>
          </a:p>
          <a:p>
            <a:pPr>
              <a:spcBef>
                <a:spcPct val="35000"/>
              </a:spcBef>
            </a:pPr>
            <a:r>
              <a:rPr lang="en-US" dirty="0"/>
              <a:t>Research on private firms shows:</a:t>
            </a:r>
          </a:p>
          <a:p>
            <a:pPr lvl="1">
              <a:spcBef>
                <a:spcPct val="35000"/>
              </a:spcBef>
            </a:pPr>
            <a:r>
              <a:rPr lang="en-US" dirty="0"/>
              <a:t>Many go out of existence after 10 years; only 3 out of 10 survive into a second generation. </a:t>
            </a:r>
          </a:p>
          <a:p>
            <a:pPr lvl="1">
              <a:spcBef>
                <a:spcPct val="35000"/>
              </a:spcBef>
            </a:pPr>
            <a:r>
              <a:rPr lang="en-US" dirty="0"/>
              <a:t>Only 16% make it to a third generation.</a:t>
            </a:r>
          </a:p>
          <a:p>
            <a:pPr lvl="1">
              <a:spcBef>
                <a:spcPct val="35000"/>
              </a:spcBef>
            </a:pPr>
            <a:r>
              <a:rPr lang="en-US" dirty="0"/>
              <a:t>Their average life expectancy is 24 years, which is also the average tenure for founders of a business.</a:t>
            </a: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A6247419-0978-498B-AB55-D49C09CF00A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5709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Table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15.1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B0F0"/>
                </a:solidFill>
                <a:effectLst/>
                <a:cs typeface="Tahoma" pitchFamily="34" charset="0"/>
              </a:rPr>
              <a:t>Barriers to Succession Planning in Privately Held Businesses 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18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4D6CE707-D9E9-4589-906B-238D874569DA}" type="slidenum">
              <a:rPr lang="en-US"/>
              <a:pPr/>
              <a:t>6</a:t>
            </a:fld>
            <a:endParaRPr lang="en-US"/>
          </a:p>
        </p:txBody>
      </p:sp>
      <p:sp>
        <p:nvSpPr>
          <p:cNvPr id="272387" name="Rectangle 3"/>
          <p:cNvSpPr>
            <a:spLocks noChangeArrowheads="1"/>
          </p:cNvSpPr>
          <p:nvPr/>
        </p:nvSpPr>
        <p:spPr bwMode="auto">
          <a:xfrm>
            <a:off x="371475" y="6170840"/>
            <a:ext cx="839152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99CC"/>
                </a:solidFill>
              </a:rPr>
              <a:t>Source</a:t>
            </a:r>
            <a:r>
              <a:rPr lang="en-US" sz="800" b="1" dirty="0">
                <a:solidFill>
                  <a:srgbClr val="0099CC"/>
                </a:solidFill>
              </a:rPr>
              <a:t>:</a:t>
            </a:r>
            <a:r>
              <a:rPr lang="en-US" sz="800" dirty="0">
                <a:solidFill>
                  <a:srgbClr val="0099CC"/>
                </a:solidFill>
              </a:rPr>
              <a:t> Manfred F. R. </a:t>
            </a:r>
            <a:r>
              <a:rPr lang="en-US" sz="800" dirty="0" err="1">
                <a:solidFill>
                  <a:srgbClr val="0099CC"/>
                </a:solidFill>
              </a:rPr>
              <a:t>Kets</a:t>
            </a:r>
            <a:r>
              <a:rPr lang="en-US" sz="800" dirty="0">
                <a:solidFill>
                  <a:srgbClr val="0099CC"/>
                </a:solidFill>
              </a:rPr>
              <a:t> de </a:t>
            </a:r>
            <a:r>
              <a:rPr lang="en-US" sz="800" dirty="0" err="1">
                <a:solidFill>
                  <a:srgbClr val="0099CC"/>
                </a:solidFill>
              </a:rPr>
              <a:t>Vries</a:t>
            </a:r>
            <a:r>
              <a:rPr lang="en-US" sz="800" dirty="0">
                <a:solidFill>
                  <a:srgbClr val="0099CC"/>
                </a:solidFill>
              </a:rPr>
              <a:t>, “The Dynamics of Family-Controlled Firms: The Good News and the Bad News,” </a:t>
            </a:r>
            <a:r>
              <a:rPr lang="en-US" sz="800" i="1" dirty="0">
                <a:solidFill>
                  <a:srgbClr val="0099CC"/>
                </a:solidFill>
              </a:rPr>
              <a:t>Organizational Dynamics</a:t>
            </a:r>
            <a:r>
              <a:rPr lang="en-US" sz="800" dirty="0">
                <a:solidFill>
                  <a:srgbClr val="0099CC"/>
                </a:solidFill>
              </a:rPr>
              <a:t> </a:t>
            </a:r>
            <a:r>
              <a:rPr lang="en-US" sz="800" dirty="0" smtClean="0">
                <a:solidFill>
                  <a:srgbClr val="0099CC"/>
                </a:solidFill>
              </a:rPr>
              <a:t>(Winter </a:t>
            </a:r>
            <a:r>
              <a:rPr lang="en-US" sz="800" dirty="0">
                <a:solidFill>
                  <a:srgbClr val="0099CC"/>
                </a:solidFill>
              </a:rPr>
              <a:t>1993): 68.</a:t>
            </a:r>
          </a:p>
        </p:txBody>
      </p:sp>
      <p:graphicFrame>
        <p:nvGraphicFramePr>
          <p:cNvPr id="272433" name="Group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286747"/>
              </p:ext>
            </p:extLst>
          </p:nvPr>
        </p:nvGraphicFramePr>
        <p:xfrm>
          <a:off x="371475" y="1432560"/>
          <a:ext cx="8467725" cy="3901440"/>
        </p:xfrm>
        <a:graphic>
          <a:graphicData uri="http://schemas.openxmlformats.org/drawingml/2006/table">
            <a:tbl>
              <a:tblPr/>
              <a:tblGrid>
                <a:gridCol w="4024300"/>
                <a:gridCol w="44434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Founder/Owner</a:t>
                      </a:r>
                    </a:p>
                  </a:txBody>
                  <a:tcPr marT="91440" marB="9144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Family</a:t>
                      </a:r>
                    </a:p>
                  </a:txBody>
                  <a:tcPr marT="91440" marB="9144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1343025"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Death anxiety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Company as a symbol</a:t>
                      </a:r>
                    </a:p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Loss of identity</a:t>
                      </a:r>
                    </a:p>
                    <a:p>
                      <a:pPr marL="233363" marR="0" lvl="0" indent="-233363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Concern about legacy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Dilemma of choice</a:t>
                      </a:r>
                    </a:p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Fiction of equality</a:t>
                      </a:r>
                    </a:p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Generational envy</a:t>
                      </a:r>
                    </a:p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Loss of power</a:t>
                      </a:r>
                    </a:p>
                  </a:txBody>
                  <a:tcPr marT="91440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Death as taboo</a:t>
                      </a:r>
                    </a:p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Discussion is a hostile act</a:t>
                      </a:r>
                    </a:p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Fear of loss/abandonment</a:t>
                      </a:r>
                    </a:p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Fear of sibling rivalry</a:t>
                      </a:r>
                    </a:p>
                    <a:p>
                      <a:pPr marL="231775" marR="0" lvl="0" indent="-231775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Change of spouse’s position</a:t>
                      </a:r>
                    </a:p>
                  </a:txBody>
                  <a:tcPr marT="91440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1583465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7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41" name="Rectangle 5"/>
          <p:cNvSpPr>
            <a:spLocks noGrp="1" noChangeArrowheads="1"/>
          </p:cNvSpPr>
          <p:nvPr>
            <p:ph type="title"/>
          </p:nvPr>
        </p:nvSpPr>
        <p:spPr>
          <a:xfrm>
            <a:off x="295275" y="540156"/>
            <a:ext cx="8534400" cy="457200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/>
        </p:spPr>
        <p:txBody>
          <a:bodyPr lIns="0" tIns="0" rIns="0" bIns="0">
            <a:noAutofit/>
          </a:bodyPr>
          <a:lstStyle/>
          <a:p>
            <a:pPr marL="1654175" indent="-1484313">
              <a:tabLst>
                <a:tab pos="1147763" algn="ctr"/>
              </a:tabLst>
            </a:pPr>
            <a:r>
              <a:rPr lang="en-US" sz="2000" i="1" baseline="54000" dirty="0">
                <a:solidFill>
                  <a:schemeClr val="bg1"/>
                </a:solidFill>
                <a:effectLst/>
                <a:latin typeface="Book Antiqua" pitchFamily="18" charset="0"/>
              </a:rPr>
              <a:t>Figure</a:t>
            </a:r>
            <a:r>
              <a:rPr lang="en-US" sz="2400" i="1" baseline="50000" dirty="0">
                <a:solidFill>
                  <a:schemeClr val="bg1"/>
                </a:solidFill>
                <a:effectLst/>
                <a:latin typeface="Book Antiqua" pitchFamily="18" charset="0"/>
              </a:rPr>
              <a:t>	</a:t>
            </a:r>
            <a:r>
              <a:rPr lang="en-US" sz="1600" dirty="0">
                <a:solidFill>
                  <a:schemeClr val="bg1"/>
                </a:solidFill>
                <a:effectLst/>
                <a:cs typeface="Tahoma" pitchFamily="34" charset="0"/>
              </a:rPr>
              <a:t>15.1</a:t>
            </a:r>
            <a:r>
              <a:rPr lang="en-US" sz="1800" dirty="0">
                <a:solidFill>
                  <a:schemeClr val="bg1"/>
                </a:solidFill>
                <a:effectLst/>
                <a:cs typeface="Tahoma" pitchFamily="34" charset="0"/>
              </a:rPr>
              <a:t>	</a:t>
            </a:r>
            <a:r>
              <a:rPr lang="en-US" sz="1800" dirty="0">
                <a:solidFill>
                  <a:srgbClr val="00B0F0"/>
                </a:solidFill>
                <a:effectLst/>
                <a:cs typeface="Tahoma" pitchFamily="34" charset="0"/>
              </a:rPr>
              <a:t>Pressures and Interests in a Family Business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3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77CF978B-FD40-4931-85ED-5C4E026FF3DA}" type="slidenum">
              <a:rPr lang="en-US"/>
              <a:pPr/>
              <a:t>7</a:t>
            </a:fld>
            <a:endParaRPr lang="en-US"/>
          </a:p>
        </p:txBody>
      </p:sp>
      <p:sp>
        <p:nvSpPr>
          <p:cNvPr id="193542" name="Rectangle 6"/>
          <p:cNvSpPr>
            <a:spLocks noChangeArrowheads="1"/>
          </p:cNvSpPr>
          <p:nvPr/>
        </p:nvSpPr>
        <p:spPr bwMode="auto">
          <a:xfrm>
            <a:off x="361950" y="6096000"/>
            <a:ext cx="855345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sz="800" b="1" i="1" dirty="0">
                <a:solidFill>
                  <a:srgbClr val="00B0F0"/>
                </a:solidFill>
              </a:rPr>
              <a:t>Source:</a:t>
            </a:r>
            <a:r>
              <a:rPr lang="en-US" sz="800" b="1" dirty="0">
                <a:solidFill>
                  <a:srgbClr val="00B0F0"/>
                </a:solidFill>
              </a:rPr>
              <a:t> </a:t>
            </a:r>
            <a:r>
              <a:rPr lang="en-US" sz="800" dirty="0">
                <a:solidFill>
                  <a:srgbClr val="00B0F0"/>
                </a:solidFill>
              </a:rPr>
              <a:t>Adapted and reprinted by permission of the </a:t>
            </a:r>
            <a:r>
              <a:rPr lang="en-US" sz="800" i="1" dirty="0">
                <a:solidFill>
                  <a:srgbClr val="00B0F0"/>
                </a:solidFill>
              </a:rPr>
              <a:t>Harvard Business Review</a:t>
            </a:r>
            <a:r>
              <a:rPr lang="en-US" sz="800" dirty="0">
                <a:solidFill>
                  <a:srgbClr val="00B0F0"/>
                </a:solidFill>
              </a:rPr>
              <a:t>. An Exhibit from “Transferring Power in the Family Business,” by Louis B. Barnes and Simon A. </a:t>
            </a:r>
            <a:r>
              <a:rPr lang="en-US" sz="800" dirty="0" err="1">
                <a:solidFill>
                  <a:srgbClr val="00B0F0"/>
                </a:solidFill>
              </a:rPr>
              <a:t>Hershon</a:t>
            </a:r>
            <a:r>
              <a:rPr lang="en-US" sz="800" dirty="0">
                <a:solidFill>
                  <a:srgbClr val="00B0F0"/>
                </a:solidFill>
              </a:rPr>
              <a:t> (July/August 1976): 106. Copyright © 1976 by the President and Fellows of Harvard College; all rights reserved.</a:t>
            </a:r>
          </a:p>
        </p:txBody>
      </p:sp>
      <p:graphicFrame>
        <p:nvGraphicFramePr>
          <p:cNvPr id="193715" name="Group 1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675713"/>
              </p:ext>
            </p:extLst>
          </p:nvPr>
        </p:nvGraphicFramePr>
        <p:xfrm>
          <a:off x="304800" y="1243584"/>
          <a:ext cx="8477250" cy="4700016"/>
        </p:xfrm>
        <a:graphic>
          <a:graphicData uri="http://schemas.openxmlformats.org/drawingml/2006/table">
            <a:tbl>
              <a:tblPr/>
              <a:tblGrid>
                <a:gridCol w="1589484"/>
                <a:gridCol w="3603936"/>
                <a:gridCol w="328383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Inside the Family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Outside the Family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</a:tr>
              <a:tr h="196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Family Managers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Employees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3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Inside the Business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Hanging onto or getting hold </a:t>
                      </a:r>
                      <a:b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of company control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Selection of family members </a:t>
                      </a:r>
                      <a:b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 managers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Continuity of family investment </a:t>
                      </a:r>
                      <a:b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</a:b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and involvement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Building a dynasty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Rivalry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Rewards for loyalty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Sharing of equity, growth, and success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Professionalism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Bridging family transitions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Stake in the company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 Relatives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The Outsiders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2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Outside the Business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Income and inheritance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Family conflicts and alliances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Degree of involvement in the business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Competition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Market, product, supply, and technology influence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Tax laws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6699"/>
                        </a:buClr>
                        <a:buSzPct val="85000"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Regulatory agencies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8514401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93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Factors in Succession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Succession in a privately held business is a highly charged emotional issue that requires not only structural changes, but cultural changes as well.</a:t>
            </a:r>
          </a:p>
          <a:p>
            <a:r>
              <a:rPr lang="en-US" dirty="0" smtClean="0"/>
              <a:t>Succession includes the transfer of ethics, values, and traditions, along with the actual business itself.</a:t>
            </a:r>
          </a:p>
          <a:p>
            <a:r>
              <a:rPr lang="en-US" dirty="0" smtClean="0"/>
              <a:t>The “family  business” and the “business family” are two distinct components that must be dealt with and disentangled if progress toward succession is to be made.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smtClean="0"/>
              <a:t>1–</a:t>
            </a:r>
            <a:fld id="{156F8987-C48D-417D-AE86-78121009D989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ransition spd="slow">
    <p:cut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218" name="Rectangle 2" descr="Slideheader01"/>
          <p:cNvSpPr>
            <a:spLocks noGrp="1" noChangeArrowheads="1"/>
          </p:cNvSpPr>
          <p:nvPr>
            <p:ph type="title"/>
          </p:nvPr>
        </p:nvSpPr>
        <p:spPr>
          <a:xfrm>
            <a:off x="0" y="309082"/>
            <a:ext cx="9136063" cy="723275"/>
          </a:xfrm>
        </p:spPr>
        <p:txBody>
          <a:bodyPr/>
          <a:lstStyle/>
          <a:p>
            <a:r>
              <a:rPr lang="en-US" dirty="0"/>
              <a:t>Key Factors in </a:t>
            </a:r>
            <a:r>
              <a:rPr lang="en-US" dirty="0" smtClean="0"/>
              <a:t>Succession (cont’d)</a:t>
            </a:r>
            <a:endParaRPr lang="en-US" dirty="0"/>
          </a:p>
        </p:txBody>
      </p:sp>
      <p:sp>
        <p:nvSpPr>
          <p:cNvPr id="1161219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648200" y="1447800"/>
            <a:ext cx="4038600" cy="5105400"/>
          </a:xfrm>
        </p:spPr>
        <p:txBody>
          <a:bodyPr/>
          <a:lstStyle/>
          <a:p>
            <a:pPr>
              <a:spcBef>
                <a:spcPct val="45000"/>
              </a:spcBef>
            </a:pPr>
            <a:r>
              <a:rPr lang="en-US" sz="2400" dirty="0"/>
              <a:t>Forcing Events</a:t>
            </a:r>
          </a:p>
          <a:p>
            <a:pPr lvl="1">
              <a:spcBef>
                <a:spcPct val="45000"/>
              </a:spcBef>
            </a:pPr>
            <a:r>
              <a:rPr lang="en-US" sz="2000" dirty="0"/>
              <a:t>Happenings that cause the replacement of the owner-manager:</a:t>
            </a:r>
          </a:p>
          <a:p>
            <a:pPr lvl="2">
              <a:spcBef>
                <a:spcPct val="45000"/>
              </a:spcBef>
            </a:pPr>
            <a:r>
              <a:rPr lang="en-US" sz="1800" dirty="0"/>
              <a:t>Death</a:t>
            </a:r>
          </a:p>
          <a:p>
            <a:pPr lvl="2">
              <a:spcBef>
                <a:spcPct val="45000"/>
              </a:spcBef>
            </a:pPr>
            <a:r>
              <a:rPr lang="en-US" sz="1800" dirty="0"/>
              <a:t>Illness</a:t>
            </a:r>
          </a:p>
          <a:p>
            <a:pPr lvl="2">
              <a:spcBef>
                <a:spcPct val="45000"/>
              </a:spcBef>
            </a:pPr>
            <a:r>
              <a:rPr lang="en-US" sz="1800" dirty="0"/>
              <a:t>Mental or psychological breakdown</a:t>
            </a:r>
          </a:p>
          <a:p>
            <a:pPr lvl="2">
              <a:spcBef>
                <a:spcPct val="45000"/>
              </a:spcBef>
            </a:pPr>
            <a:r>
              <a:rPr lang="en-US" sz="1800" dirty="0"/>
              <a:t>Abrupt departure</a:t>
            </a:r>
          </a:p>
          <a:p>
            <a:pPr lvl="2">
              <a:spcBef>
                <a:spcPct val="45000"/>
              </a:spcBef>
            </a:pPr>
            <a:r>
              <a:rPr lang="en-US" sz="1800" dirty="0"/>
              <a:t>Legal problems</a:t>
            </a:r>
          </a:p>
          <a:p>
            <a:pPr lvl="2">
              <a:spcBef>
                <a:spcPct val="45000"/>
              </a:spcBef>
            </a:pPr>
            <a:r>
              <a:rPr lang="en-US" sz="1800" dirty="0"/>
              <a:t>Severe business decline</a:t>
            </a:r>
          </a:p>
          <a:p>
            <a:pPr lvl="2">
              <a:spcBef>
                <a:spcPct val="45000"/>
              </a:spcBef>
            </a:pPr>
            <a:r>
              <a:rPr lang="en-US" sz="1800" dirty="0"/>
              <a:t>Financial difficulties</a:t>
            </a:r>
          </a:p>
        </p:txBody>
      </p:sp>
      <p:sp>
        <p:nvSpPr>
          <p:cNvPr id="116122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304800" y="1371600"/>
            <a:ext cx="4038600" cy="5105400"/>
          </a:xfrm>
        </p:spPr>
        <p:txBody>
          <a:bodyPr/>
          <a:lstStyle/>
          <a:p>
            <a:pPr>
              <a:spcBef>
                <a:spcPct val="45000"/>
              </a:spcBef>
            </a:pPr>
            <a:r>
              <a:rPr lang="en-US" sz="2400" dirty="0"/>
              <a:t>Pressures and Interests </a:t>
            </a:r>
            <a:r>
              <a:rPr lang="en-US" sz="2400" dirty="0" smtClean="0"/>
              <a:t>Inside </a:t>
            </a:r>
            <a:r>
              <a:rPr lang="en-US" sz="2400" dirty="0"/>
              <a:t>the Firm</a:t>
            </a:r>
          </a:p>
          <a:p>
            <a:pPr lvl="1">
              <a:spcBef>
                <a:spcPct val="45000"/>
              </a:spcBef>
            </a:pPr>
            <a:r>
              <a:rPr lang="en-US" sz="2000" dirty="0"/>
              <a:t>Family members</a:t>
            </a:r>
          </a:p>
          <a:p>
            <a:pPr lvl="1">
              <a:spcBef>
                <a:spcPct val="45000"/>
              </a:spcBef>
            </a:pPr>
            <a:r>
              <a:rPr lang="en-US" sz="2000" dirty="0"/>
              <a:t>Nonfamily employees</a:t>
            </a:r>
          </a:p>
          <a:p>
            <a:pPr>
              <a:spcBef>
                <a:spcPct val="45000"/>
              </a:spcBef>
            </a:pPr>
            <a:r>
              <a:rPr lang="en-US" sz="2400" dirty="0"/>
              <a:t>Pressures and Interests </a:t>
            </a:r>
            <a:r>
              <a:rPr lang="en-US" sz="2400" dirty="0" smtClean="0"/>
              <a:t>Outside </a:t>
            </a:r>
            <a:r>
              <a:rPr lang="en-US" sz="2400" dirty="0"/>
              <a:t>the Firm</a:t>
            </a:r>
          </a:p>
          <a:p>
            <a:pPr lvl="1">
              <a:spcBef>
                <a:spcPct val="45000"/>
              </a:spcBef>
            </a:pPr>
            <a:r>
              <a:rPr lang="en-US" sz="2000" dirty="0"/>
              <a:t>Family members</a:t>
            </a:r>
          </a:p>
          <a:p>
            <a:pPr lvl="1">
              <a:spcBef>
                <a:spcPct val="45000"/>
              </a:spcBef>
            </a:pPr>
            <a:r>
              <a:rPr lang="en-US" sz="2000" dirty="0"/>
              <a:t>Nonfamily elements</a:t>
            </a: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57200" y="6477000"/>
            <a:ext cx="6477000" cy="228600"/>
          </a:xfrm>
        </p:spPr>
        <p:txBody>
          <a:bodyPr/>
          <a:lstStyle/>
          <a:p>
            <a:r>
              <a:rPr lang="en-US" dirty="0"/>
              <a:t>© 2017 Cengage Learning</a:t>
            </a:r>
            <a:r>
              <a:rPr lang="en-US" baseline="30000" dirty="0"/>
              <a:t>®</a:t>
            </a:r>
            <a:r>
              <a:rPr lang="en-US" dirty="0"/>
              <a:t>. May not be scanned, copied or duplicated, or posted to a publicly accessible website, in whole or in part.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15–</a:t>
            </a:r>
            <a:fld id="{3F644799-FFA8-4733-8A8A-DE07C4848F8D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948817"/>
      </p:ext>
    </p:extLst>
  </p:cSld>
  <p:clrMapOvr>
    <a:masterClrMapping/>
  </p:clrMapOvr>
  <p:transition spd="slow"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61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161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61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161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61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61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61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61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612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161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161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161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161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161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1612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1219" grpId="0" build="p"/>
      <p:bldP spid="1161220" grpId="0" build="p"/>
    </p:bldLst>
  </p:timing>
</p:sld>
</file>

<file path=ppt/theme/theme1.xml><?xml version="1.0" encoding="utf-8"?>
<a:theme xmlns:a="http://schemas.openxmlformats.org/drawingml/2006/main" name="Kuratko10e_PPT">
  <a:themeElements>
    <a:clrScheme name="Entrepreneurship 8e.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trepreneurship 8e.">
      <a:majorFont>
        <a:latin typeface="Tahom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ntrepreneurship 8e.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trepreneurship 8e.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trepreneurship 8e.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508</TotalTime>
  <Words>2508</Words>
  <Application>Microsoft Office PowerPoint</Application>
  <PresentationFormat>On-screen Show (4:3)</PresentationFormat>
  <Paragraphs>332</Paragraphs>
  <Slides>25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Kuratko10e_PPT</vt:lpstr>
      <vt:lpstr>Harvesting the Entrepreneurial  Venture</vt:lpstr>
      <vt:lpstr>Learning Objectives</vt:lpstr>
      <vt:lpstr>Learning Objectives (cont’d)</vt:lpstr>
      <vt:lpstr>Harvesting the Venture:  A Focus on the Future</vt:lpstr>
      <vt:lpstr>The Management Succession Strategy</vt:lpstr>
      <vt:lpstr>Table 15.1 Barriers to Succession Planning in Privately Held Businesses </vt:lpstr>
      <vt:lpstr>Figure 15.1 Pressures and Interests in a Family Business</vt:lpstr>
      <vt:lpstr>Key Factors in Succession</vt:lpstr>
      <vt:lpstr>Key Factors in Succession (cont’d)</vt:lpstr>
      <vt:lpstr>Figure 15.2 Sustainable Family Business Model</vt:lpstr>
      <vt:lpstr>Table 15.2 Comparison of Entry Strategies for Succession in Family Business</vt:lpstr>
      <vt:lpstr>Sources of Succession</vt:lpstr>
      <vt:lpstr>Legal Restrictions</vt:lpstr>
      <vt:lpstr>Developing a Succession Strategy</vt:lpstr>
      <vt:lpstr>Developing a Succession Strategy (cont’d)</vt:lpstr>
      <vt:lpstr>Identifying Successor Qualities</vt:lpstr>
      <vt:lpstr>Creating a Written Succession Strategy</vt:lpstr>
      <vt:lpstr>The Exit Strategy: Liquidity Events</vt:lpstr>
      <vt:lpstr>Table 15.3 The IPO Process </vt:lpstr>
      <vt:lpstr>Table 15.4 The Registration Process</vt:lpstr>
      <vt:lpstr>The Initial Public Offering (IPO): Prospectus</vt:lpstr>
      <vt:lpstr>Annual Reports: Disclosure Requirements</vt:lpstr>
      <vt:lpstr>SEC-Required Forms</vt:lpstr>
      <vt:lpstr>Complete Sale of the Venture</vt:lpstr>
      <vt:lpstr>Key Terms and Concepts</vt:lpstr>
    </vt:vector>
  </TitlesOfParts>
  <Manager>Judy O’Neill</Manager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Entrepreneurship:  Evolutionary Development—Revolutionary Impact</dc:title>
  <dc:subject>Chapter 1</dc:subject>
  <dc:creator>Juli's Computer</dc:creator>
  <cp:lastModifiedBy>Juli's Computer</cp:lastModifiedBy>
  <cp:revision>36</cp:revision>
  <dcterms:created xsi:type="dcterms:W3CDTF">2015-10-23T15:44:22Z</dcterms:created>
  <dcterms:modified xsi:type="dcterms:W3CDTF">2015-11-02T21:08:34Z</dcterms:modified>
</cp:coreProperties>
</file>